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8" r:id="rId1"/>
  </p:sldMasterIdLst>
  <p:notesMasterIdLst>
    <p:notesMasterId r:id="rId75"/>
  </p:notesMasterIdLst>
  <p:sldIdLst>
    <p:sldId id="318" r:id="rId2"/>
    <p:sldId id="291" r:id="rId3"/>
    <p:sldId id="258" r:id="rId4"/>
    <p:sldId id="260" r:id="rId5"/>
    <p:sldId id="263" r:id="rId6"/>
    <p:sldId id="261" r:id="rId7"/>
    <p:sldId id="262" r:id="rId8"/>
    <p:sldId id="264" r:id="rId9"/>
    <p:sldId id="265" r:id="rId10"/>
    <p:sldId id="266" r:id="rId11"/>
    <p:sldId id="267" r:id="rId12"/>
    <p:sldId id="304" r:id="rId13"/>
    <p:sldId id="270" r:id="rId14"/>
    <p:sldId id="305" r:id="rId15"/>
    <p:sldId id="323" r:id="rId16"/>
    <p:sldId id="313" r:id="rId17"/>
    <p:sldId id="307" r:id="rId18"/>
    <p:sldId id="271" r:id="rId19"/>
    <p:sldId id="272" r:id="rId20"/>
    <p:sldId id="273" r:id="rId21"/>
    <p:sldId id="274" r:id="rId22"/>
    <p:sldId id="275" r:id="rId23"/>
    <p:sldId id="279" r:id="rId24"/>
    <p:sldId id="280" r:id="rId25"/>
    <p:sldId id="281" r:id="rId26"/>
    <p:sldId id="282" r:id="rId27"/>
    <p:sldId id="284" r:id="rId28"/>
    <p:sldId id="285" r:id="rId29"/>
    <p:sldId id="315" r:id="rId30"/>
    <p:sldId id="316" r:id="rId31"/>
    <p:sldId id="317" r:id="rId32"/>
    <p:sldId id="326" r:id="rId33"/>
    <p:sldId id="327" r:id="rId34"/>
    <p:sldId id="328" r:id="rId35"/>
    <p:sldId id="329" r:id="rId36"/>
    <p:sldId id="330" r:id="rId37"/>
    <p:sldId id="331" r:id="rId38"/>
    <p:sldId id="332" r:id="rId39"/>
    <p:sldId id="333" r:id="rId40"/>
    <p:sldId id="334" r:id="rId41"/>
    <p:sldId id="335" r:id="rId42"/>
    <p:sldId id="336" r:id="rId43"/>
    <p:sldId id="337" r:id="rId44"/>
    <p:sldId id="338" r:id="rId45"/>
    <p:sldId id="339" r:id="rId46"/>
    <p:sldId id="340" r:id="rId47"/>
    <p:sldId id="341" r:id="rId48"/>
    <p:sldId id="342" r:id="rId49"/>
    <p:sldId id="343" r:id="rId50"/>
    <p:sldId id="344" r:id="rId51"/>
    <p:sldId id="345" r:id="rId52"/>
    <p:sldId id="346" r:id="rId53"/>
    <p:sldId id="347" r:id="rId54"/>
    <p:sldId id="348" r:id="rId55"/>
    <p:sldId id="349" r:id="rId56"/>
    <p:sldId id="350" r:id="rId57"/>
    <p:sldId id="351" r:id="rId58"/>
    <p:sldId id="352" r:id="rId59"/>
    <p:sldId id="353" r:id="rId60"/>
    <p:sldId id="354" r:id="rId61"/>
    <p:sldId id="355" r:id="rId62"/>
    <p:sldId id="356" r:id="rId63"/>
    <p:sldId id="357" r:id="rId64"/>
    <p:sldId id="358" r:id="rId65"/>
    <p:sldId id="359" r:id="rId66"/>
    <p:sldId id="360" r:id="rId67"/>
    <p:sldId id="361" r:id="rId68"/>
    <p:sldId id="362" r:id="rId69"/>
    <p:sldId id="363" r:id="rId70"/>
    <p:sldId id="364" r:id="rId71"/>
    <p:sldId id="365" r:id="rId72"/>
    <p:sldId id="366" r:id="rId73"/>
    <p:sldId id="367" r:id="rId74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98" autoAdjust="0"/>
    <p:restoredTop sz="95332" autoAdjust="0"/>
  </p:normalViewPr>
  <p:slideViewPr>
    <p:cSldViewPr>
      <p:cViewPr>
        <p:scale>
          <a:sx n="75" d="100"/>
          <a:sy n="75" d="100"/>
        </p:scale>
        <p:origin x="1962" y="5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FCEAFE-2AD8-4356-BBA2-9854180FD479}" type="datetimeFigureOut">
              <a:rPr lang="ru-RU" smtClean="0"/>
              <a:t>23.03.2022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F3CD3-B86C-4F0B-9DD4-E57F043492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004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335671-6445-4A3C-B53A-F30422E6FDBA}" type="slidenum">
              <a:rPr lang="ru-RU" smtClean="0"/>
              <a:pPr>
                <a:defRPr/>
              </a:pPr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9089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5530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fld id="{9C0B568A-168E-4801-93FC-359E5805F341}" type="slidenum">
              <a:rPr lang="ru-RU" altLang="ru-RU"/>
              <a:pPr eaLnBrk="1" hangingPunct="1"/>
              <a:t>45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29415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651CC1E-C461-4518-A476-A3FD5FA1BDD4}" type="datetimeFigureOut">
              <a:rPr lang="ru-RU" smtClean="0"/>
              <a:pPr>
                <a:defRPr/>
              </a:pPr>
              <a:t>23.03.2022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DF6503-E604-424B-80E1-FE170770033B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3AB5D1F-B485-4025-BBA6-CA97B60F3F6A}" type="datetimeFigureOut">
              <a:rPr lang="ru-RU" smtClean="0"/>
              <a:pPr>
                <a:defRPr/>
              </a:pPr>
              <a:t>23.03.2022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6E1AE2-693E-4444-A87D-F8E87FB10EE4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90855C-6ADA-428B-BEB3-4545024B1483}" type="datetimeFigureOut">
              <a:rPr lang="ru-RU" smtClean="0"/>
              <a:pPr>
                <a:defRPr/>
              </a:pPr>
              <a:t>23.03.2022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C1098F-B3A1-4157-A90E-BA2C421DA707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64A133B-0394-4B44-A65B-D70D2B8F6831}" type="datetimeFigureOut">
              <a:rPr lang="ru-RU" smtClean="0"/>
              <a:pPr>
                <a:defRPr/>
              </a:pPr>
              <a:t>23.03.2022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FB08DC-4841-47AD-B9E8-12FD84F0E406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5DA33B-8D67-4E58-BA45-C47E72041ED8}" type="datetimeFigureOut">
              <a:rPr lang="ru-RU" smtClean="0"/>
              <a:pPr>
                <a:defRPr/>
              </a:pPr>
              <a:t>23.03.2022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55AF63-8F19-467C-BB95-64DCA84851C5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D7E7AE-93E3-4C82-86BC-A1993C9A87BA}" type="datetimeFigureOut">
              <a:rPr lang="ru-RU" smtClean="0"/>
              <a:pPr>
                <a:defRPr/>
              </a:pPr>
              <a:t>23.03.2022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6937A1-E129-4641-B076-648756B21C71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B0B58D4-EC06-4FE4-9AAB-4981F9C3741B}" type="datetimeFigureOut">
              <a:rPr lang="ru-RU" smtClean="0"/>
              <a:pPr>
                <a:defRPr/>
              </a:pPr>
              <a:t>23.03.2022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31FEC8-E66D-4FEC-A987-0F5A097113E9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6D76A70-2FBC-4F62-8376-3501790761D7}" type="datetimeFigureOut">
              <a:rPr lang="ru-RU" smtClean="0"/>
              <a:pPr>
                <a:defRPr/>
              </a:pPr>
              <a:t>23.03.2022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B37EA6-1CBE-4AC9-8E30-D509E74652D9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A9F3C7-0C7A-4109-B76A-46605F817EE4}" type="datetimeFigureOut">
              <a:rPr lang="ru-RU" smtClean="0"/>
              <a:pPr>
                <a:defRPr/>
              </a:pPr>
              <a:t>23.03.2022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994FE9-7F1A-4D19-B3BE-C30C090F103C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8F110EB-A2F0-453D-B846-C34E8B0DDB40}" type="datetimeFigureOut">
              <a:rPr lang="ru-RU" smtClean="0"/>
              <a:pPr>
                <a:defRPr/>
              </a:pPr>
              <a:t>23.03.2022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7DD388-84A7-485C-9741-57BAE81BBDC4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0AA8B27-12E2-4DDE-820F-2A245376F49B}" type="datetimeFigureOut">
              <a:rPr lang="ru-RU" smtClean="0"/>
              <a:pPr>
                <a:defRPr/>
              </a:pPr>
              <a:t>23.03.2022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7AA421-B9B7-4D70-8776-42238FEEA9FD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FF69734-A03D-424B-ABE4-D5EB5D0238AB}" type="datetimeFigureOut">
              <a:rPr lang="ru-RU" smtClean="0"/>
              <a:pPr>
                <a:defRPr/>
              </a:pPr>
              <a:t>23.03.2022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91CF82D-B7E9-4EA5-83DA-EBCDA1E47C68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jpeg"/><Relationship Id="rId4" Type="http://schemas.openxmlformats.org/officeDocument/2006/relationships/image" Target="../media/image108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000"/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14348" y="714356"/>
            <a:ext cx="7772400" cy="3929090"/>
          </a:xfrm>
        </p:spPr>
        <p:txBody>
          <a:bodyPr>
            <a:noAutofit/>
          </a:bodyPr>
          <a:lstStyle/>
          <a:p>
            <a:r>
              <a:rPr lang="ru-RU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Цифровые устройства и микропроцессоры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Заголовок 1"/>
          <p:cNvSpPr>
            <a:spLocks noGrp="1"/>
          </p:cNvSpPr>
          <p:nvPr>
            <p:ph type="title"/>
          </p:nvPr>
        </p:nvSpPr>
        <p:spPr>
          <a:xfrm>
            <a:off x="0" y="714356"/>
            <a:ext cx="9144000" cy="1143000"/>
          </a:xfrm>
        </p:spPr>
        <p:txBody>
          <a:bodyPr anchor="ctr">
            <a:normAutofit fontScale="90000"/>
          </a:bodyPr>
          <a:lstStyle/>
          <a:p>
            <a:r>
              <a:rPr lang="ru-RU" dirty="0">
                <a:solidFill>
                  <a:srgbClr val="7B9899"/>
                </a:solidFill>
              </a:rPr>
              <a:t>Разностная и аналитическая машины Бэббиджа 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14282" y="1928802"/>
            <a:ext cx="8715436" cy="1214446"/>
          </a:xfrm>
        </p:spPr>
        <p:txBody>
          <a:bodyPr>
            <a:noAutofit/>
          </a:bodyPr>
          <a:lstStyle/>
          <a:p>
            <a:pPr marL="0" indent="0" algn="just" fontAlgn="auto">
              <a:lnSpc>
                <a:spcPct val="80000"/>
              </a:lnSpc>
              <a:spcAft>
                <a:spcPts val="0"/>
              </a:spcAft>
              <a:buNone/>
              <a:defRPr/>
            </a:pPr>
            <a:r>
              <a:rPr lang="ru-RU" sz="2400" b="1" dirty="0"/>
              <a:t>Разностная машина Бэббиджа </a:t>
            </a:r>
            <a:r>
              <a:rPr lang="ru-RU" sz="2400" dirty="0"/>
              <a:t>— вычислительная машина британского математика Чарльза Бэббиджа, предназначенная для автоматизации вычислений путем аппроксимации функций многочленами и вычисления конечных разностей. </a:t>
            </a:r>
          </a:p>
          <a:p>
            <a:pPr marL="0" indent="0" algn="just" fontAlgn="auto">
              <a:lnSpc>
                <a:spcPct val="80000"/>
              </a:lnSpc>
              <a:spcAft>
                <a:spcPts val="0"/>
              </a:spcAft>
              <a:buNone/>
              <a:defRPr/>
            </a:pPr>
            <a:r>
              <a:rPr lang="ru-RU" sz="2400" b="1" dirty="0"/>
              <a:t>Аналитическая машина Беббиджа</a:t>
            </a:r>
            <a:r>
              <a:rPr lang="ru-RU" sz="2400" dirty="0"/>
              <a:t> – аналитическая машина, использующая принцип программного управления.</a:t>
            </a:r>
            <a:endParaRPr lang="ru-RU" sz="1800" dirty="0"/>
          </a:p>
        </p:txBody>
      </p:sp>
      <p:pic>
        <p:nvPicPr>
          <p:cNvPr id="2765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929066"/>
            <a:ext cx="2309385" cy="276099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2765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52581" y="3929065"/>
            <a:ext cx="2748620" cy="2714631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27654" name="Рисунок 5" descr="разностная машина Бэббиджа.bm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43240" y="4429132"/>
            <a:ext cx="2581852" cy="190182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7" name="Заголовок 3"/>
          <p:cNvSpPr txBox="1">
            <a:spLocks/>
          </p:cNvSpPr>
          <p:nvPr/>
        </p:nvSpPr>
        <p:spPr>
          <a:xfrm>
            <a:off x="0" y="0"/>
            <a:ext cx="9144000" cy="7143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lnSpcReduction="10000"/>
          </a:bodyPr>
          <a:lstStyle/>
          <a:p>
            <a:pPr marL="274320" indent="-274320" algn="ctr" fontAlgn="auto">
              <a:spcAft>
                <a:spcPts val="0"/>
              </a:spcAft>
              <a:buFont typeface="Wingdings 2"/>
              <a:buNone/>
              <a:defRPr/>
            </a:pPr>
            <a:r>
              <a:rPr lang="ru-RU" sz="4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</a:rPr>
              <a:t>Механический  этап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Заголовок 1"/>
          <p:cNvSpPr>
            <a:spLocks noGrp="1"/>
          </p:cNvSpPr>
          <p:nvPr>
            <p:ph type="title"/>
          </p:nvPr>
        </p:nvSpPr>
        <p:spPr>
          <a:xfrm>
            <a:off x="457200" y="428612"/>
            <a:ext cx="8229600" cy="1143000"/>
          </a:xfrm>
        </p:spPr>
        <p:txBody>
          <a:bodyPr/>
          <a:lstStyle/>
          <a:p>
            <a:r>
              <a:rPr lang="ru-RU" dirty="0">
                <a:solidFill>
                  <a:srgbClr val="7B9899"/>
                </a:solidFill>
              </a:rPr>
              <a:t>Табулятор Холлерита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14281" y="1428736"/>
            <a:ext cx="8786843" cy="1500198"/>
          </a:xfrm>
        </p:spPr>
        <p:txBody>
          <a:bodyPr>
            <a:noAutofit/>
          </a:bodyPr>
          <a:lstStyle/>
          <a:p>
            <a:pPr marL="0" indent="0" algn="just" fontAlgn="auto">
              <a:lnSpc>
                <a:spcPct val="80000"/>
              </a:lnSpc>
              <a:spcAft>
                <a:spcPts val="0"/>
              </a:spcAft>
              <a:buNone/>
              <a:defRPr/>
            </a:pPr>
            <a:r>
              <a:rPr lang="ru-RU" sz="2800" dirty="0"/>
              <a:t>В 1880-х годах Холлерит сконструировал </a:t>
            </a:r>
            <a:r>
              <a:rPr lang="ru-RU" sz="2800" b="1" dirty="0"/>
              <a:t>электромеханическую машину</a:t>
            </a:r>
            <a:r>
              <a:rPr lang="ru-RU" sz="2800" dirty="0"/>
              <a:t>, которая могла считывать и сортировать статистические записи, закодированные на перфокартах. </a:t>
            </a:r>
          </a:p>
          <a:p>
            <a:pPr marL="274320" indent="-274320" algn="just" fontAlgn="auto">
              <a:spcAft>
                <a:spcPts val="0"/>
              </a:spcAft>
              <a:buFont typeface="Wingdings 2"/>
              <a:buChar char=""/>
              <a:defRPr/>
            </a:pPr>
            <a:endParaRPr lang="ru-RU" sz="2800" dirty="0"/>
          </a:p>
          <a:p>
            <a:pPr marL="274320" indent="-274320" fontAlgn="auto">
              <a:spcAft>
                <a:spcPts val="0"/>
              </a:spcAft>
              <a:buFont typeface="Wingdings 2"/>
              <a:buChar char=""/>
              <a:defRPr/>
            </a:pPr>
            <a:endParaRPr lang="ru-RU" sz="2800" dirty="0"/>
          </a:p>
        </p:txBody>
      </p:sp>
      <p:pic>
        <p:nvPicPr>
          <p:cNvPr id="2970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86446" y="3500438"/>
            <a:ext cx="3084474" cy="257176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3286124"/>
            <a:ext cx="5715008" cy="3357586"/>
          </a:xfrm>
          <a:prstGeom prst="rect">
            <a:avLst/>
          </a:prstGeom>
        </p:spPr>
        <p:txBody>
          <a:bodyPr vert="horz">
            <a:normAutofit lnSpcReduction="10000"/>
          </a:bodyPr>
          <a:lstStyle/>
          <a:p>
            <a:pPr marL="274320" indent="-274320" algn="ctr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defRPr/>
            </a:pPr>
            <a:r>
              <a:rPr lang="ru-RU" sz="2100" dirty="0">
                <a:latin typeface="+mn-lt"/>
              </a:rPr>
              <a:t>Значение работ Г.Холлерита для развития ВТ определяется </a:t>
            </a:r>
            <a:r>
              <a:rPr lang="ru-RU" sz="2100" b="1" dirty="0">
                <a:latin typeface="+mn-lt"/>
              </a:rPr>
              <a:t>двумя факторами</a:t>
            </a:r>
            <a:r>
              <a:rPr lang="ru-RU" sz="2100" dirty="0">
                <a:latin typeface="+mn-lt"/>
              </a:rPr>
              <a:t>:</a:t>
            </a:r>
          </a:p>
          <a:p>
            <a:pPr marL="449263" indent="-269875" algn="just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+mj-lt"/>
              <a:buAutoNum type="arabicPeriod"/>
              <a:defRPr/>
            </a:pPr>
            <a:r>
              <a:rPr lang="ru-RU" sz="2100" dirty="0">
                <a:latin typeface="+mn-lt"/>
              </a:rPr>
              <a:t>он стал основоположником нового направления в  ВТ - счетно-перфорационного (счетно-аналитического);</a:t>
            </a:r>
          </a:p>
          <a:p>
            <a:pPr marL="449263" indent="-269875" algn="just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+mj-lt"/>
              <a:buAutoNum type="arabicPeriod"/>
              <a:defRPr/>
            </a:pPr>
            <a:r>
              <a:rPr lang="ru-RU" sz="2100" dirty="0">
                <a:latin typeface="+mn-lt"/>
              </a:rPr>
              <a:t>даже после прекращения использования табуляторов основным носителем информации (ввод/вывод) для ЭВМ остается перфокарта, а в качестве периферийных используются перфокарточные устройства, предложенные Холлеритом</a:t>
            </a:r>
          </a:p>
          <a:p>
            <a:pPr marL="274320" indent="-27432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defRPr/>
            </a:pPr>
            <a:endParaRPr lang="ru-RU" sz="2100" dirty="0">
              <a:latin typeface="+mn-lt"/>
            </a:endParaRPr>
          </a:p>
        </p:txBody>
      </p:sp>
      <p:sp>
        <p:nvSpPr>
          <p:cNvPr id="6" name="Заголовок 3"/>
          <p:cNvSpPr txBox="1">
            <a:spLocks/>
          </p:cNvSpPr>
          <p:nvPr/>
        </p:nvSpPr>
        <p:spPr>
          <a:xfrm>
            <a:off x="0" y="0"/>
            <a:ext cx="9144000" cy="7143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274320" indent="-274320" algn="ctr" fontAlgn="auto">
              <a:spcAft>
                <a:spcPts val="0"/>
              </a:spcAft>
              <a:buFont typeface="Wingdings 2"/>
              <a:buNone/>
              <a:defRPr/>
            </a:pPr>
            <a:r>
              <a:rPr lang="ru-RU" sz="4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</a:rPr>
              <a:t>Электромеханический  этап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785794"/>
            <a:ext cx="9144000" cy="642942"/>
          </a:xfrm>
        </p:spPr>
        <p:txBody>
          <a:bodyPr anchor="ctr">
            <a:noAutofit/>
          </a:bodyPr>
          <a:lstStyle/>
          <a:p>
            <a:r>
              <a:rPr lang="ru-RU" sz="3600" dirty="0">
                <a:solidFill>
                  <a:srgbClr val="7B9899"/>
                </a:solidFill>
              </a:rPr>
              <a:t>Заключительный период (40-е годы 20 в.)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14282" y="1500174"/>
            <a:ext cx="8699404" cy="1071570"/>
          </a:xfrm>
        </p:spPr>
        <p:txBody>
          <a:bodyPr>
            <a:normAutofit fontScale="85000" lnSpcReduction="10000"/>
          </a:bodyPr>
          <a:lstStyle/>
          <a:p>
            <a:pPr marL="0" indent="0" algn="just"/>
            <a:r>
              <a:rPr lang="ru-RU" dirty="0"/>
              <a:t> Создание целого ряда сложных релейных и релейно-механических систем с программным управлением.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43438" y="5072074"/>
            <a:ext cx="41434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Электромеханическая ЭВМ </a:t>
            </a:r>
            <a:r>
              <a:rPr lang="ru-RU" sz="2000" dirty="0" err="1"/>
              <a:t>К.Цузе</a:t>
            </a:r>
            <a:r>
              <a:rPr lang="ru-RU" sz="2000" dirty="0"/>
              <a:t> (репродукция)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5720" y="2714620"/>
            <a:ext cx="421484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500" dirty="0">
                <a:latin typeface="+mn-lt"/>
              </a:rPr>
              <a:t>Наиболее крупные проекты данного периода были выполнены:</a:t>
            </a:r>
          </a:p>
          <a:p>
            <a:pPr>
              <a:buFont typeface="Arial" pitchFamily="34" charset="0"/>
              <a:buChar char="•"/>
            </a:pPr>
            <a:r>
              <a:rPr lang="ru-RU" sz="2500" dirty="0">
                <a:latin typeface="+mn-lt"/>
              </a:rPr>
              <a:t> в Германии (К. </a:t>
            </a:r>
            <a:r>
              <a:rPr lang="ru-RU" sz="2500" dirty="0" err="1">
                <a:latin typeface="+mn-lt"/>
              </a:rPr>
              <a:t>Цузе</a:t>
            </a:r>
            <a:r>
              <a:rPr lang="ru-RU" sz="2500" dirty="0">
                <a:latin typeface="+mn-lt"/>
              </a:rPr>
              <a:t>)</a:t>
            </a:r>
          </a:p>
          <a:p>
            <a:pPr>
              <a:buFont typeface="Arial" pitchFamily="34" charset="0"/>
              <a:buChar char="•"/>
            </a:pPr>
            <a:r>
              <a:rPr lang="ru-RU" sz="2500" dirty="0">
                <a:latin typeface="+mn-lt"/>
              </a:rPr>
              <a:t> в США (Д. </a:t>
            </a:r>
            <a:r>
              <a:rPr lang="ru-RU" sz="2500" dirty="0" err="1">
                <a:latin typeface="+mn-lt"/>
              </a:rPr>
              <a:t>Атанасов</a:t>
            </a:r>
            <a:r>
              <a:rPr lang="ru-RU" sz="2500" dirty="0">
                <a:latin typeface="+mn-lt"/>
              </a:rPr>
              <a:t>, Г. </a:t>
            </a:r>
            <a:r>
              <a:rPr lang="ru-RU" sz="2500" dirty="0" err="1">
                <a:latin typeface="+mn-lt"/>
              </a:rPr>
              <a:t>Айкен</a:t>
            </a:r>
            <a:r>
              <a:rPr lang="ru-RU" sz="2500" dirty="0">
                <a:latin typeface="+mn-lt"/>
              </a:rPr>
              <a:t> и Д. </a:t>
            </a:r>
            <a:r>
              <a:rPr lang="ru-RU" sz="2500" dirty="0" err="1">
                <a:latin typeface="+mn-lt"/>
              </a:rPr>
              <a:t>Стиблиц</a:t>
            </a:r>
            <a:r>
              <a:rPr lang="ru-RU" sz="2500" dirty="0">
                <a:latin typeface="+mn-lt"/>
              </a:rPr>
              <a:t>).</a:t>
            </a:r>
          </a:p>
          <a:p>
            <a:endParaRPr lang="ru-RU" dirty="0"/>
          </a:p>
        </p:txBody>
      </p:sp>
      <p:pic>
        <p:nvPicPr>
          <p:cNvPr id="7" name="Picture 2" descr="https://upload.wikimedia.org/wikipedia/commons/thumb/6/6f/Zuse_Z1.jpg/250px-Zuse_Z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628" y="2714620"/>
            <a:ext cx="3500462" cy="20722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8" name="Заголовок 3"/>
          <p:cNvSpPr txBox="1">
            <a:spLocks/>
          </p:cNvSpPr>
          <p:nvPr/>
        </p:nvSpPr>
        <p:spPr>
          <a:xfrm>
            <a:off x="0" y="0"/>
            <a:ext cx="9144000" cy="7143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274320" indent="-274320" algn="ctr" fontAlgn="auto">
              <a:spcAft>
                <a:spcPts val="0"/>
              </a:spcAft>
              <a:buFont typeface="Wingdings 2"/>
              <a:buNone/>
              <a:defRPr/>
            </a:pPr>
            <a:r>
              <a:rPr lang="ru-RU" sz="4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</a:rPr>
              <a:t>Электромеханический  этап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Рисунок 4" descr="лев стор Эниак.bm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29190" y="1714488"/>
            <a:ext cx="3714746" cy="297612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33797" name="Содержимое 3" descr="2.bmp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4282" y="2928934"/>
            <a:ext cx="5554290" cy="3662360"/>
          </a:xfrm>
          <a:ln>
            <a:solidFill>
              <a:schemeClr val="accent1"/>
            </a:solidFill>
          </a:ln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0" y="714356"/>
            <a:ext cx="9144000" cy="939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7B9899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ENIAC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rgbClr val="7B9899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Заголовок 3"/>
          <p:cNvSpPr txBox="1">
            <a:spLocks/>
          </p:cNvSpPr>
          <p:nvPr/>
        </p:nvSpPr>
        <p:spPr>
          <a:xfrm>
            <a:off x="0" y="0"/>
            <a:ext cx="9144000" cy="7143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274320" indent="-274320" algn="ctr" fontAlgn="auto">
              <a:spcAft>
                <a:spcPts val="0"/>
              </a:spcAft>
              <a:buFont typeface="Wingdings 2"/>
              <a:buNone/>
              <a:defRPr/>
            </a:pPr>
            <a:r>
              <a:rPr lang="ru-RU" sz="4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</a:rPr>
              <a:t>Электронный этап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5720" y="1571612"/>
            <a:ext cx="45005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>
                <a:latin typeface="+mn-lt"/>
              </a:rPr>
              <a:t>(</a:t>
            </a:r>
            <a:r>
              <a:rPr lang="ru-RU" sz="3200" i="1" dirty="0" err="1">
                <a:latin typeface="+mn-lt"/>
              </a:rPr>
              <a:t>Electronic</a:t>
            </a:r>
            <a:r>
              <a:rPr lang="ru-RU" sz="3200" i="1" dirty="0">
                <a:latin typeface="+mn-lt"/>
              </a:rPr>
              <a:t> </a:t>
            </a:r>
            <a:r>
              <a:rPr lang="ru-RU" sz="3200" i="1" dirty="0" err="1">
                <a:latin typeface="+mn-lt"/>
              </a:rPr>
              <a:t>Discrete</a:t>
            </a:r>
            <a:r>
              <a:rPr lang="ru-RU" sz="3200" i="1" dirty="0">
                <a:latin typeface="+mn-lt"/>
              </a:rPr>
              <a:t> </a:t>
            </a:r>
            <a:r>
              <a:rPr lang="ru-RU" sz="3200" i="1" dirty="0" err="1">
                <a:latin typeface="+mn-lt"/>
              </a:rPr>
              <a:t>Variable</a:t>
            </a:r>
            <a:r>
              <a:rPr lang="ru-RU" sz="3200" i="1" dirty="0">
                <a:latin typeface="+mn-lt"/>
              </a:rPr>
              <a:t> </a:t>
            </a:r>
            <a:r>
              <a:rPr lang="ru-RU" sz="3200" i="1" dirty="0" err="1">
                <a:latin typeface="+mn-lt"/>
              </a:rPr>
              <a:t>Automatic</a:t>
            </a:r>
            <a:r>
              <a:rPr lang="ru-RU" sz="3200" i="1" dirty="0">
                <a:latin typeface="+mn-lt"/>
              </a:rPr>
              <a:t> </a:t>
            </a:r>
            <a:r>
              <a:rPr lang="ru-RU" sz="3200" i="1" dirty="0" err="1">
                <a:latin typeface="+mn-lt"/>
              </a:rPr>
              <a:t>Computer</a:t>
            </a:r>
            <a:r>
              <a:rPr lang="ru-RU" sz="3200" i="1" dirty="0">
                <a:latin typeface="+mn-lt"/>
              </a:rPr>
              <a:t>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14282" y="714356"/>
            <a:ext cx="8715436" cy="47594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4400" dirty="0">
                <a:solidFill>
                  <a:srgbClr val="7B9899"/>
                </a:solidFill>
                <a:latin typeface="+mj-lt"/>
                <a:ea typeface="+mj-ea"/>
                <a:cs typeface="+mj-cs"/>
              </a:rPr>
              <a:t>EDVAC </a:t>
            </a:r>
            <a:r>
              <a:rPr lang="ru-RU" dirty="0"/>
              <a:t>(</a:t>
            </a:r>
            <a:r>
              <a:rPr lang="ru-RU" i="1" dirty="0" err="1"/>
              <a:t>Electronic</a:t>
            </a:r>
            <a:r>
              <a:rPr lang="ru-RU" i="1" dirty="0"/>
              <a:t> </a:t>
            </a:r>
            <a:r>
              <a:rPr lang="ru-RU" i="1" dirty="0" err="1"/>
              <a:t>Discrete</a:t>
            </a:r>
            <a:r>
              <a:rPr lang="ru-RU" i="1" dirty="0"/>
              <a:t> </a:t>
            </a:r>
            <a:r>
              <a:rPr lang="ru-RU" i="1" dirty="0" err="1"/>
              <a:t>Variable</a:t>
            </a:r>
            <a:r>
              <a:rPr lang="ru-RU" i="1" dirty="0"/>
              <a:t> </a:t>
            </a:r>
            <a:r>
              <a:rPr lang="ru-RU" i="1" dirty="0" err="1"/>
              <a:t>Automatic</a:t>
            </a:r>
            <a:r>
              <a:rPr lang="ru-RU" i="1" dirty="0"/>
              <a:t> </a:t>
            </a:r>
            <a:r>
              <a:rPr lang="ru-RU" i="1" dirty="0" err="1"/>
              <a:t>Computer</a:t>
            </a:r>
            <a:r>
              <a:rPr lang="ru-RU" dirty="0"/>
              <a:t>)</a:t>
            </a:r>
          </a:p>
          <a:p>
            <a:pPr marL="0" indent="0" algn="ctr">
              <a:buNone/>
            </a:pPr>
            <a:endParaRPr lang="ru-RU" dirty="0"/>
          </a:p>
          <a:p>
            <a:pPr algn="ctr">
              <a:buNone/>
            </a:pPr>
            <a:endParaRPr lang="ru-RU" dirty="0"/>
          </a:p>
        </p:txBody>
      </p:sp>
      <p:sp>
        <p:nvSpPr>
          <p:cNvPr id="4" name="Заголовок 3"/>
          <p:cNvSpPr txBox="1">
            <a:spLocks/>
          </p:cNvSpPr>
          <p:nvPr/>
        </p:nvSpPr>
        <p:spPr>
          <a:xfrm>
            <a:off x="0" y="0"/>
            <a:ext cx="9144000" cy="7143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274320" indent="-274320" algn="ctr" fontAlgn="auto">
              <a:spcAft>
                <a:spcPts val="0"/>
              </a:spcAft>
              <a:buFont typeface="Wingdings 2"/>
              <a:buNone/>
              <a:defRPr/>
            </a:pPr>
            <a:r>
              <a:rPr lang="ru-RU" sz="4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</a:rPr>
              <a:t>Электронный этап</a:t>
            </a:r>
          </a:p>
        </p:txBody>
      </p:sp>
      <p:pic>
        <p:nvPicPr>
          <p:cNvPr id="22530" name="Picture 2" descr="Картинки по запросу EDVAC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2000240"/>
            <a:ext cx="3412360" cy="4427538"/>
          </a:xfrm>
          <a:prstGeom prst="rect">
            <a:avLst/>
          </a:prstGeom>
          <a:noFill/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8" y="2500306"/>
            <a:ext cx="3590925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14282" y="928670"/>
            <a:ext cx="8715436" cy="47594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4400" dirty="0">
                <a:solidFill>
                  <a:srgbClr val="7B9899"/>
                </a:solidFill>
                <a:latin typeface="+mj-lt"/>
                <a:ea typeface="+mj-ea"/>
                <a:cs typeface="+mj-cs"/>
              </a:rPr>
              <a:t>EDSAC</a:t>
            </a:r>
            <a:r>
              <a:rPr lang="ru-RU" dirty="0"/>
              <a:t> </a:t>
            </a:r>
          </a:p>
          <a:p>
            <a:pPr marL="0" indent="0" algn="ctr">
              <a:buNone/>
            </a:pPr>
            <a:r>
              <a:rPr lang="ru-RU" dirty="0"/>
              <a:t>(</a:t>
            </a:r>
            <a:r>
              <a:rPr lang="ru-RU" i="1" dirty="0" err="1"/>
              <a:t>Electronic</a:t>
            </a:r>
            <a:r>
              <a:rPr lang="ru-RU" i="1" dirty="0"/>
              <a:t> </a:t>
            </a:r>
            <a:r>
              <a:rPr lang="ru-RU" i="1" dirty="0" err="1"/>
              <a:t>Delay</a:t>
            </a:r>
            <a:r>
              <a:rPr lang="ru-RU" i="1" dirty="0"/>
              <a:t> </a:t>
            </a:r>
            <a:r>
              <a:rPr lang="ru-RU" i="1" dirty="0" err="1"/>
              <a:t>Storage</a:t>
            </a:r>
            <a:r>
              <a:rPr lang="ru-RU" i="1" dirty="0"/>
              <a:t> </a:t>
            </a:r>
            <a:r>
              <a:rPr lang="ru-RU" i="1" dirty="0" err="1"/>
              <a:t>Automatic</a:t>
            </a:r>
            <a:r>
              <a:rPr lang="ru-RU" i="1" dirty="0"/>
              <a:t> </a:t>
            </a:r>
            <a:r>
              <a:rPr lang="ru-RU" i="1" dirty="0" err="1"/>
              <a:t>Computer</a:t>
            </a:r>
            <a:r>
              <a:rPr lang="ru-RU" dirty="0"/>
              <a:t>) </a:t>
            </a:r>
          </a:p>
          <a:p>
            <a:pPr marL="0" indent="0" algn="ctr">
              <a:buNone/>
            </a:pPr>
            <a:endParaRPr lang="ru-RU" dirty="0"/>
          </a:p>
          <a:p>
            <a:pPr algn="ctr">
              <a:buNone/>
            </a:pPr>
            <a:endParaRPr lang="ru-RU" dirty="0"/>
          </a:p>
        </p:txBody>
      </p:sp>
      <p:sp>
        <p:nvSpPr>
          <p:cNvPr id="4" name="Заголовок 3"/>
          <p:cNvSpPr txBox="1">
            <a:spLocks/>
          </p:cNvSpPr>
          <p:nvPr/>
        </p:nvSpPr>
        <p:spPr>
          <a:xfrm>
            <a:off x="0" y="0"/>
            <a:ext cx="9144000" cy="7143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274320" indent="-274320" algn="ctr" fontAlgn="auto">
              <a:spcAft>
                <a:spcPts val="0"/>
              </a:spcAft>
              <a:buFont typeface="Wingdings 2"/>
              <a:buNone/>
              <a:defRPr/>
            </a:pPr>
            <a:r>
              <a:rPr lang="ru-RU" sz="4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</a:rPr>
              <a:t>Электронный этап</a:t>
            </a:r>
          </a:p>
        </p:txBody>
      </p:sp>
      <p:pic>
        <p:nvPicPr>
          <p:cNvPr id="1026" name="Picture 2" descr="Похожее изображение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2357430"/>
            <a:ext cx="6000792" cy="393494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Заголовок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ru-RU" sz="4000" b="1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Классификация вычислительных устройств</a:t>
            </a:r>
          </a:p>
        </p:txBody>
      </p:sp>
      <p:sp>
        <p:nvSpPr>
          <p:cNvPr id="10" name="Подзаголовок 9"/>
          <p:cNvSpPr>
            <a:spLocks noGrp="1"/>
          </p:cNvSpPr>
          <p:nvPr>
            <p:ph type="subTitle" idx="1"/>
          </p:nvPr>
        </p:nvSpPr>
        <p:spPr>
          <a:xfrm>
            <a:off x="428596" y="1785926"/>
            <a:ext cx="8358246" cy="3143272"/>
          </a:xfrm>
        </p:spPr>
        <p:txBody>
          <a:bodyPr>
            <a:noAutofit/>
          </a:bodyPr>
          <a:lstStyle/>
          <a:p>
            <a:pPr marL="342900" indent="-342900" algn="just">
              <a:buAutoNum type="arabicPeriod"/>
            </a:pPr>
            <a:r>
              <a:rPr lang="ru-RU" sz="3600" b="0" cap="none" dirty="0">
                <a:solidFill>
                  <a:schemeClr val="tx1"/>
                </a:solidFill>
              </a:rPr>
              <a:t>По принципу действия</a:t>
            </a:r>
          </a:p>
          <a:p>
            <a:pPr marL="342900" indent="-342900" algn="just">
              <a:buAutoNum type="arabicPeriod"/>
            </a:pPr>
            <a:r>
              <a:rPr lang="ru-RU" sz="3600" b="0" cap="none" dirty="0">
                <a:solidFill>
                  <a:schemeClr val="tx1"/>
                </a:solidFill>
              </a:rPr>
              <a:t>По этапам создания</a:t>
            </a:r>
          </a:p>
          <a:p>
            <a:pPr marL="342900" indent="-342900" algn="just">
              <a:buAutoNum type="arabicPeriod"/>
            </a:pPr>
            <a:r>
              <a:rPr lang="ru-RU" sz="3600" b="0" cap="none" dirty="0">
                <a:solidFill>
                  <a:schemeClr val="tx1"/>
                </a:solidFill>
              </a:rPr>
              <a:t>По назначению</a:t>
            </a:r>
          </a:p>
          <a:p>
            <a:pPr marL="342900" indent="-342900" algn="just">
              <a:buAutoNum type="arabicPeriod"/>
            </a:pPr>
            <a:r>
              <a:rPr lang="ru-RU" sz="3600" b="0" cap="none" dirty="0">
                <a:solidFill>
                  <a:schemeClr val="tx1"/>
                </a:solidFill>
              </a:rPr>
              <a:t>По размерам и функциональным возможностям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/>
          </a:bodyPr>
          <a:lstStyle/>
          <a:p>
            <a:pPr>
              <a:lnSpc>
                <a:spcPct val="90000"/>
              </a:lnSpc>
              <a:defRPr/>
            </a:pPr>
            <a:r>
              <a:rPr lang="ru-RU" sz="4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</a:rPr>
              <a:t>Классификация ЭВМ </a:t>
            </a:r>
            <a:br>
              <a:rPr lang="ru-RU" sz="4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</a:rPr>
            </a:br>
            <a:endParaRPr lang="ru-RU" sz="41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latin typeface="+mn-lt"/>
              <a:ea typeface="+mn-ea"/>
              <a:cs typeface="+mn-cs"/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2"/>
          <a:srcRect l="2727" r="61818" b="37209"/>
          <a:stretch>
            <a:fillRect/>
          </a:stretch>
        </p:blipFill>
        <p:spPr bwMode="auto">
          <a:xfrm>
            <a:off x="3500430" y="3000372"/>
            <a:ext cx="2500330" cy="18573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Рисунок 7"/>
          <p:cNvPicPr/>
          <p:nvPr/>
        </p:nvPicPr>
        <p:blipFill>
          <a:blip r:embed="rId2"/>
          <a:srcRect l="53636" r="9091" b="37209"/>
          <a:stretch>
            <a:fillRect/>
          </a:stretch>
        </p:blipFill>
        <p:spPr bwMode="auto">
          <a:xfrm>
            <a:off x="642910" y="3000372"/>
            <a:ext cx="2571768" cy="19288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3500430" y="5072074"/>
            <a:ext cx="25003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+mn-lt"/>
              </a:rPr>
              <a:t>Аналоговая форма представления информации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2910" y="5072074"/>
            <a:ext cx="26432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+mn-lt"/>
              </a:rPr>
              <a:t>Цифровая импульсная форма представления информации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2910" y="2214554"/>
            <a:ext cx="264320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+mn-lt"/>
              </a:rPr>
              <a:t>цифровые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28992" y="2214554"/>
            <a:ext cx="264320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+mn-lt"/>
              </a:rPr>
              <a:t>аналоговые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15074" y="2214554"/>
            <a:ext cx="264320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+mn-lt"/>
              </a:rPr>
              <a:t>гибридные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85984" y="1357298"/>
            <a:ext cx="478634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latin typeface="+mn-lt"/>
              </a:rPr>
              <a:t>По принципу действия</a:t>
            </a:r>
            <a:endParaRPr lang="ru-RU" sz="2800" dirty="0">
              <a:latin typeface="+mn-lt"/>
            </a:endParaRPr>
          </a:p>
        </p:txBody>
      </p:sp>
      <p:cxnSp>
        <p:nvCxnSpPr>
          <p:cNvPr id="17" name="Прямая со стрелкой 16"/>
          <p:cNvCxnSpPr>
            <a:stCxn id="15" idx="2"/>
            <a:endCxn id="11" idx="0"/>
          </p:cNvCxnSpPr>
          <p:nvPr/>
        </p:nvCxnSpPr>
        <p:spPr>
          <a:xfrm rot="5400000">
            <a:off x="3154817" y="690214"/>
            <a:ext cx="334036" cy="271464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15" idx="2"/>
            <a:endCxn id="13" idx="0"/>
          </p:cNvCxnSpPr>
          <p:nvPr/>
        </p:nvCxnSpPr>
        <p:spPr>
          <a:xfrm rot="16200000" flipH="1">
            <a:off x="4547858" y="2011817"/>
            <a:ext cx="334036" cy="714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15" idx="2"/>
            <a:endCxn id="14" idx="0"/>
          </p:cNvCxnSpPr>
          <p:nvPr/>
        </p:nvCxnSpPr>
        <p:spPr>
          <a:xfrm rot="16200000" flipH="1">
            <a:off x="5940899" y="618776"/>
            <a:ext cx="334036" cy="28575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142844" y="1285860"/>
            <a:ext cx="8858312" cy="1571636"/>
          </a:xfrm>
          <a:prstGeom prst="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28596" y="2143116"/>
            <a:ext cx="8286840" cy="2500306"/>
          </a:xfrm>
        </p:spPr>
        <p:txBody>
          <a:bodyPr>
            <a:normAutofit/>
          </a:bodyPr>
          <a:lstStyle/>
          <a:p>
            <a:pPr marL="273050" indent="-3175" algn="just" fontAlgn="auto">
              <a:spcAft>
                <a:spcPts val="0"/>
              </a:spcAft>
              <a:buNone/>
              <a:defRPr/>
            </a:pPr>
            <a:r>
              <a:rPr lang="ru-RU" sz="2800" b="1" dirty="0"/>
              <a:t>Первое поколение ЭВМ (1946 — 1953 гг.)</a:t>
            </a:r>
            <a:endParaRPr lang="ru-RU" sz="2800" dirty="0"/>
          </a:p>
          <a:p>
            <a:pPr marL="273050" indent="-3175" algn="just" fontAlgn="auto">
              <a:spcAft>
                <a:spcPts val="0"/>
              </a:spcAft>
              <a:buNone/>
              <a:defRPr/>
            </a:pPr>
            <a:r>
              <a:rPr lang="ru-RU" sz="2800" dirty="0"/>
              <a:t>Элементная база - электронные лампы – диоды и триоды. </a:t>
            </a:r>
          </a:p>
        </p:txBody>
      </p:sp>
      <p:pic>
        <p:nvPicPr>
          <p:cNvPr id="3584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48" y="4286256"/>
            <a:ext cx="4076700" cy="20574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35845" name="Прямоугольник 4"/>
          <p:cNvSpPr>
            <a:spLocks noChangeArrowheads="1"/>
          </p:cNvSpPr>
          <p:nvPr/>
        </p:nvSpPr>
        <p:spPr bwMode="auto">
          <a:xfrm>
            <a:off x="785786" y="4929198"/>
            <a:ext cx="317426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2400" dirty="0">
                <a:latin typeface="Georgia" pitchFamily="18" charset="0"/>
              </a:rPr>
              <a:t>Электронные лампа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5984" y="1214422"/>
            <a:ext cx="478634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ru-RU" sz="2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latin typeface="+mn-lt"/>
              </a:rPr>
              <a:t>По этапам создания</a:t>
            </a: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00" b="1" i="0" u="none" strike="noStrike" kern="1200" cap="none" spc="50" normalizeH="0" baseline="0" noProof="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uLnTx/>
                <a:uFillTx/>
                <a:latin typeface="+mn-lt"/>
                <a:ea typeface="+mn-ea"/>
                <a:cs typeface="+mn-cs"/>
              </a:rPr>
              <a:t>Классификация ЭВМ </a:t>
            </a:r>
            <a:br>
              <a:rPr kumimoji="0" lang="ru-RU" sz="3700" b="1" i="0" u="none" strike="noStrike" kern="1200" cap="none" spc="50" normalizeH="0" baseline="0" noProof="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uLnTx/>
                <a:uFillTx/>
                <a:latin typeface="+mn-lt"/>
                <a:ea typeface="+mn-ea"/>
                <a:cs typeface="+mn-cs"/>
              </a:rPr>
            </a:br>
            <a:endParaRPr kumimoji="0" lang="ru-RU" sz="3700" b="1" i="0" u="none" strike="noStrike" kern="1200" cap="none" spc="50" normalizeH="0" baseline="0" noProof="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85688" y="2071678"/>
            <a:ext cx="8572592" cy="1571636"/>
          </a:xfrm>
          <a:prstGeom prst="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143000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4000" b="1" dirty="0"/>
              <a:t>Первое поколение ЭВМ </a:t>
            </a:r>
          </a:p>
        </p:txBody>
      </p:sp>
      <p:pic>
        <p:nvPicPr>
          <p:cNvPr id="36866" name="Содержимое 3" descr="МЭСМ1948.bmp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85750" y="1500188"/>
            <a:ext cx="3643313" cy="2519362"/>
          </a:xfrm>
          <a:ln>
            <a:solidFill>
              <a:schemeClr val="accent1"/>
            </a:solidFill>
          </a:ln>
        </p:spPr>
      </p:pic>
      <p:sp>
        <p:nvSpPr>
          <p:cNvPr id="36867" name="TextBox 4"/>
          <p:cNvSpPr txBox="1">
            <a:spLocks noChangeArrowheads="1"/>
          </p:cNvSpPr>
          <p:nvPr/>
        </p:nvSpPr>
        <p:spPr bwMode="auto">
          <a:xfrm>
            <a:off x="500063" y="4000500"/>
            <a:ext cx="15001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400" dirty="0">
                <a:latin typeface="Georgia" pitchFamily="18" charset="0"/>
              </a:rPr>
              <a:t>МЭСМ-1</a:t>
            </a:r>
          </a:p>
        </p:txBody>
      </p:sp>
      <p:pic>
        <p:nvPicPr>
          <p:cNvPr id="36868" name="Рисунок 5" descr="малая выч маш Сетунь (МГУ).bm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43188" y="4071938"/>
            <a:ext cx="3500437" cy="223678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36869" name="Рисунок 6" descr="БЭСМ-2.bm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625" y="1428750"/>
            <a:ext cx="3714750" cy="256857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36870" name="TextBox 7"/>
          <p:cNvSpPr txBox="1">
            <a:spLocks noChangeArrowheads="1"/>
          </p:cNvSpPr>
          <p:nvPr/>
        </p:nvSpPr>
        <p:spPr bwMode="auto">
          <a:xfrm>
            <a:off x="6858000" y="4071938"/>
            <a:ext cx="192881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400">
                <a:latin typeface="Georgia" pitchFamily="18" charset="0"/>
              </a:rPr>
              <a:t>БЭСМ-2</a:t>
            </a:r>
          </a:p>
        </p:txBody>
      </p:sp>
      <p:sp>
        <p:nvSpPr>
          <p:cNvPr id="36871" name="TextBox 9"/>
          <p:cNvSpPr txBox="1">
            <a:spLocks noChangeArrowheads="1"/>
          </p:cNvSpPr>
          <p:nvPr/>
        </p:nvSpPr>
        <p:spPr bwMode="auto">
          <a:xfrm>
            <a:off x="6215063" y="5857875"/>
            <a:ext cx="17859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400">
                <a:latin typeface="Georgia" pitchFamily="18" charset="0"/>
              </a:rPr>
              <a:t>Сетунь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ru-RU" sz="4000" b="1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Этапы развития вычислительной техники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/>
        </p:nvGraphicFramePr>
        <p:xfrm>
          <a:off x="500034" y="1571612"/>
          <a:ext cx="8072494" cy="45005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36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6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25149"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Ручной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spc="-100" dirty="0"/>
                        <a:t>с 50-го тысячелетия </a:t>
                      </a:r>
                    </a:p>
                    <a:p>
                      <a:pPr algn="ctr"/>
                      <a:r>
                        <a:rPr lang="ru-RU" sz="3200" spc="-100" dirty="0"/>
                        <a:t>до н.э.</a:t>
                      </a:r>
                      <a:endParaRPr lang="ru-RU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5149"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Механический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с середины </a:t>
                      </a:r>
                      <a:r>
                        <a:rPr lang="en-US" sz="3200" dirty="0"/>
                        <a:t>XVII </a:t>
                      </a:r>
                      <a:r>
                        <a:rPr lang="ru-RU" sz="3200" dirty="0"/>
                        <a:t>века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5149"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Электромеханический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 с 90-х годов </a:t>
                      </a:r>
                      <a:r>
                        <a:rPr lang="en-US" sz="3200" dirty="0"/>
                        <a:t>XIX</a:t>
                      </a:r>
                      <a:r>
                        <a:rPr lang="ru-RU" sz="3200" dirty="0"/>
                        <a:t> века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5149"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Электронный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с 40-х годов </a:t>
                      </a:r>
                      <a:r>
                        <a:rPr lang="en-US" sz="3200" dirty="0"/>
                        <a:t>XX</a:t>
                      </a:r>
                      <a:r>
                        <a:rPr lang="ru-RU" sz="3200" dirty="0"/>
                        <a:t> века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20" y="357166"/>
            <a:ext cx="5929354" cy="758825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2800" b="1" dirty="0"/>
              <a:t>Второе поколение ЭВМ </a:t>
            </a:r>
            <a:br>
              <a:rPr lang="ru-RU" sz="2800" b="1" dirty="0"/>
            </a:br>
            <a:r>
              <a:rPr lang="ru-RU" sz="2800" b="1" dirty="0"/>
              <a:t>(1953 — 1959 гг.)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14283" y="1527174"/>
            <a:ext cx="6072230" cy="5116535"/>
          </a:xfrm>
        </p:spPr>
        <p:txBody>
          <a:bodyPr>
            <a:noAutofit/>
          </a:bodyPr>
          <a:lstStyle/>
          <a:p>
            <a:pPr marL="274320" indent="-274320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ru-RU" sz="2800" dirty="0"/>
              <a:t>Элементная база - полупроводниковые приборы. </a:t>
            </a:r>
          </a:p>
          <a:p>
            <a:pPr marL="274320" indent="-274320" algn="ctr" fontAlgn="auto">
              <a:spcAft>
                <a:spcPts val="0"/>
              </a:spcAft>
              <a:buNone/>
              <a:defRPr/>
            </a:pPr>
            <a:endParaRPr lang="ru-RU" sz="2800" i="1" dirty="0"/>
          </a:p>
          <a:p>
            <a:pPr marL="274320" indent="-274320" algn="ctr" fontAlgn="auto">
              <a:spcAft>
                <a:spcPts val="0"/>
              </a:spcAft>
              <a:buNone/>
              <a:defRPr/>
            </a:pPr>
            <a:r>
              <a:rPr lang="ru-RU" sz="2800" i="1" dirty="0"/>
              <a:t> Появление полупроводниковых элементов в электронных схемах существенно увеличило емкость оперативной памяти, надежность и быстродействие ЭВМ. Уменьшились размеры, масса и потребляемая мощность. </a:t>
            </a:r>
          </a:p>
        </p:txBody>
      </p:sp>
      <p:sp>
        <p:nvSpPr>
          <p:cNvPr id="38916" name="TextBox 4"/>
          <p:cNvSpPr txBox="1">
            <a:spLocks noChangeArrowheads="1"/>
          </p:cNvSpPr>
          <p:nvPr/>
        </p:nvSpPr>
        <p:spPr bwMode="auto">
          <a:xfrm>
            <a:off x="6429388" y="6000768"/>
            <a:ext cx="250031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400">
                <a:latin typeface="Georgia" pitchFamily="18" charset="0"/>
              </a:rPr>
              <a:t>Полупроводник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00826" y="1142984"/>
            <a:ext cx="2171685" cy="4683381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6" name="Прямоугольник 5"/>
          <p:cNvSpPr/>
          <p:nvPr/>
        </p:nvSpPr>
        <p:spPr>
          <a:xfrm>
            <a:off x="214282" y="285728"/>
            <a:ext cx="6143668" cy="2214578"/>
          </a:xfrm>
          <a:prstGeom prst="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Рисунок 10" descr="http://www.bashedu.ru/konkurs/tarhov/images/besm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8" y="1428750"/>
            <a:ext cx="3857625" cy="268763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39939" name="Рисунок 5" descr="комп Минск.bm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29188" y="1428750"/>
            <a:ext cx="3857625" cy="269081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39940" name="TextBox 6"/>
          <p:cNvSpPr txBox="1">
            <a:spLocks noChangeArrowheads="1"/>
          </p:cNvSpPr>
          <p:nvPr/>
        </p:nvSpPr>
        <p:spPr bwMode="auto">
          <a:xfrm>
            <a:off x="642938" y="4143375"/>
            <a:ext cx="15001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400" dirty="0">
                <a:latin typeface="Georgia" pitchFamily="18" charset="0"/>
              </a:rPr>
              <a:t>БЭСМ-6</a:t>
            </a:r>
          </a:p>
        </p:txBody>
      </p:sp>
      <p:sp>
        <p:nvSpPr>
          <p:cNvPr id="39941" name="TextBox 7"/>
          <p:cNvSpPr txBox="1">
            <a:spLocks noChangeArrowheads="1"/>
          </p:cNvSpPr>
          <p:nvPr/>
        </p:nvSpPr>
        <p:spPr bwMode="auto">
          <a:xfrm>
            <a:off x="6786563" y="4214813"/>
            <a:ext cx="15001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400">
                <a:latin typeface="Georgia" pitchFamily="18" charset="0"/>
              </a:rPr>
              <a:t>Минск</a:t>
            </a:r>
          </a:p>
        </p:txBody>
      </p:sp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571500" y="384175"/>
            <a:ext cx="8534400" cy="758825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4000" b="1" dirty="0"/>
              <a:t>Второе поколение ЭВМ</a:t>
            </a:r>
          </a:p>
        </p:txBody>
      </p:sp>
      <p:pic>
        <p:nvPicPr>
          <p:cNvPr id="39943" name="Рисунок 7" descr="rc_026.jpg (16006 bytes)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71750" y="3929063"/>
            <a:ext cx="3551238" cy="22860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Заголовок 1"/>
          <p:cNvSpPr>
            <a:spLocks noGrp="1"/>
          </p:cNvSpPr>
          <p:nvPr>
            <p:ph type="title"/>
          </p:nvPr>
        </p:nvSpPr>
        <p:spPr>
          <a:xfrm>
            <a:off x="0" y="428612"/>
            <a:ext cx="5500694" cy="1143000"/>
          </a:xfrm>
        </p:spPr>
        <p:txBody>
          <a:bodyPr>
            <a:noAutofit/>
          </a:bodyPr>
          <a:lstStyle/>
          <a:p>
            <a:r>
              <a:rPr lang="ru-RU" sz="2800" b="1" dirty="0"/>
              <a:t>Третье поколение ЭВМ </a:t>
            </a:r>
            <a:br>
              <a:rPr lang="ru-RU" sz="2800" b="1" dirty="0"/>
            </a:br>
            <a:r>
              <a:rPr lang="ru-RU" sz="2800" b="1" dirty="0"/>
              <a:t>(1959 — 1970 гг.)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28596" y="1714488"/>
            <a:ext cx="4572032" cy="3429024"/>
          </a:xfrm>
        </p:spPr>
        <p:txBody>
          <a:bodyPr>
            <a:noAutofit/>
          </a:bodyPr>
          <a:lstStyle/>
          <a:p>
            <a:pPr marL="274320" indent="-274320" algn="just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ru-RU" sz="2400" dirty="0"/>
              <a:t>Элементная база ЭВМ - малые интегральные схемы (МИС). </a:t>
            </a:r>
          </a:p>
          <a:p>
            <a:pPr marL="274320" indent="-274320" algn="just" fontAlgn="auto">
              <a:spcAft>
                <a:spcPts val="0"/>
              </a:spcAft>
              <a:buNone/>
              <a:defRPr/>
            </a:pPr>
            <a:endParaRPr lang="ru-RU" sz="2400" dirty="0"/>
          </a:p>
          <a:p>
            <a:pPr marL="274320" indent="-274320" algn="ctr" fontAlgn="auto">
              <a:spcAft>
                <a:spcPts val="0"/>
              </a:spcAft>
              <a:buNone/>
              <a:defRPr/>
            </a:pPr>
            <a:r>
              <a:rPr lang="ru-RU" sz="2400" i="1" dirty="0"/>
              <a:t>Машины предназначались для широкого использования в различных областях науки и техники</a:t>
            </a:r>
          </a:p>
        </p:txBody>
      </p:sp>
      <p:pic>
        <p:nvPicPr>
          <p:cNvPr id="41988" name="Picture 7" descr="C:\Мои документы\Гамеза Елена\чип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57950" y="857232"/>
            <a:ext cx="1977695" cy="150019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41989" name="Picture 8" descr="C:\Мои документы\Гамеза Елена\chip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00760" y="2857496"/>
            <a:ext cx="2734021" cy="166741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14282" y="5429264"/>
            <a:ext cx="8572560" cy="785818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73050" indent="-3175" algn="just" fontAlgn="auto"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defRPr/>
            </a:pPr>
            <a:r>
              <a:rPr lang="ru-RU" sz="2400" dirty="0">
                <a:latin typeface="+mn-lt"/>
              </a:rPr>
              <a:t>Благодаря интегральным схемам удалось существенно улучшить технико-эксплуатационные характеристики ЭВМ. </a:t>
            </a:r>
          </a:p>
          <a:p>
            <a:pPr marL="274320" indent="-274320" algn="just" fontAlgn="auto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defRPr/>
            </a:pPr>
            <a:endParaRPr lang="ru-RU" sz="2400" dirty="0">
              <a:latin typeface="+mn-lt"/>
            </a:endParaRPr>
          </a:p>
          <a:p>
            <a:pPr marL="274320" indent="-274320" algn="just" fontAlgn="auto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defRPr/>
            </a:pPr>
            <a:endParaRPr lang="ru-RU" sz="2400" dirty="0">
              <a:latin typeface="+mn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14282" y="500042"/>
            <a:ext cx="5214974" cy="2286016"/>
          </a:xfrm>
          <a:prstGeom prst="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455613"/>
            <a:ext cx="8534400" cy="758825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4000" b="1" dirty="0"/>
              <a:t>Третье поколение ЭВМ </a:t>
            </a:r>
          </a:p>
        </p:txBody>
      </p:sp>
      <p:pic>
        <p:nvPicPr>
          <p:cNvPr id="43012" name="Содержимое 4" descr="IBM-360 нач 3 пок.bmp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0562" y="3643314"/>
            <a:ext cx="4216969" cy="2854234"/>
          </a:xfrm>
          <a:ln>
            <a:solidFill>
              <a:schemeClr val="accent1"/>
            </a:solidFill>
          </a:ln>
        </p:spPr>
      </p:pic>
      <p:pic>
        <p:nvPicPr>
          <p:cNvPr id="43011" name="Рисунок 15" descr="http://www.bashedu.ru/konkurs/tarhov/images/rc_046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50" y="1597025"/>
            <a:ext cx="4500563" cy="31178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43013" name="Прямоугольник 6"/>
          <p:cNvSpPr>
            <a:spLocks noChangeArrowheads="1"/>
          </p:cNvSpPr>
          <p:nvPr/>
        </p:nvSpPr>
        <p:spPr bwMode="auto">
          <a:xfrm>
            <a:off x="5000628" y="1714488"/>
            <a:ext cx="364331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400" dirty="0">
                <a:latin typeface="Georgia" pitchFamily="18" charset="0"/>
              </a:rPr>
              <a:t>Единая система ЭВМ (ЕС ЭВМ)</a:t>
            </a:r>
          </a:p>
        </p:txBody>
      </p:sp>
      <p:sp>
        <p:nvSpPr>
          <p:cNvPr id="43014" name="TextBox 7"/>
          <p:cNvSpPr txBox="1">
            <a:spLocks noChangeArrowheads="1"/>
          </p:cNvSpPr>
          <p:nvPr/>
        </p:nvSpPr>
        <p:spPr bwMode="auto">
          <a:xfrm>
            <a:off x="1691680" y="5301208"/>
            <a:ext cx="26642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Georgia" pitchFamily="18" charset="0"/>
              </a:rPr>
              <a:t>IBM-360</a:t>
            </a:r>
            <a:endParaRPr lang="ru-RU" sz="2400" dirty="0">
              <a:latin typeface="Georgia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43372" y="285728"/>
            <a:ext cx="4390996" cy="758825"/>
          </a:xfrm>
        </p:spPr>
        <p:txBody>
          <a:bodyPr anchor="ctr">
            <a:noAutofit/>
          </a:bodyPr>
          <a:lstStyle/>
          <a:p>
            <a:pPr>
              <a:defRPr/>
            </a:pPr>
            <a:r>
              <a:rPr lang="ru-RU" sz="2800" b="1" dirty="0"/>
              <a:t>Четвертое поколение ЭВМ (1970 — 1974 гг.)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857620" y="1285860"/>
            <a:ext cx="5286380" cy="5572140"/>
          </a:xfrm>
        </p:spPr>
        <p:txBody>
          <a:bodyPr>
            <a:noAutofit/>
          </a:bodyPr>
          <a:lstStyle/>
          <a:p>
            <a:pPr marL="274320" indent="-274320" fontAlgn="auto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400" dirty="0"/>
              <a:t>Элементная база ЭВМ - большие интегральные схемы (БИС). </a:t>
            </a:r>
          </a:p>
          <a:p>
            <a:pPr marL="274320" indent="-274320" fontAlgn="auto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endParaRPr lang="ru-RU" sz="2400" dirty="0"/>
          </a:p>
          <a:p>
            <a:pPr marL="0" indent="0" algn="ctr" fontAlgn="auto">
              <a:lnSpc>
                <a:spcPct val="90000"/>
              </a:lnSpc>
              <a:spcAft>
                <a:spcPts val="0"/>
              </a:spcAft>
              <a:buNone/>
              <a:defRPr/>
            </a:pPr>
            <a:r>
              <a:rPr lang="ru-RU" sz="2400" dirty="0"/>
              <a:t>Машины предназначались для резкого повышения производительности труда в науке, производстве, управлении, здравоохранении, обслуживании и быту. </a:t>
            </a:r>
          </a:p>
          <a:p>
            <a:pPr marL="0" indent="0" algn="ctr" fontAlgn="auto">
              <a:lnSpc>
                <a:spcPct val="90000"/>
              </a:lnSpc>
              <a:spcAft>
                <a:spcPts val="0"/>
              </a:spcAft>
              <a:buNone/>
              <a:defRPr/>
            </a:pPr>
            <a:endParaRPr lang="ru-RU" sz="2400" dirty="0"/>
          </a:p>
          <a:p>
            <a:pPr marL="0" indent="0" algn="ctr" fontAlgn="auto">
              <a:lnSpc>
                <a:spcPct val="90000"/>
              </a:lnSpc>
              <a:spcAft>
                <a:spcPts val="0"/>
              </a:spcAft>
              <a:buNone/>
              <a:defRPr/>
            </a:pPr>
            <a:r>
              <a:rPr lang="ru-RU" sz="2400" dirty="0"/>
              <a:t>Высокая степень интеграции способствует увеличению плотности компоновки электронной аппаратуры, повышению ее надежности, что ведет к увеличению быстродействия ЭВМ и снижению ее стоимости. </a:t>
            </a:r>
          </a:p>
        </p:txBody>
      </p:sp>
      <p:pic>
        <p:nvPicPr>
          <p:cNvPr id="45060" name="Рисунок 24" descr="http://www.bashedu.ru/konkurs/tarhov/images/pc_00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952" y="761854"/>
            <a:ext cx="3403786" cy="235743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45061" name="Picture 6" descr="C:\Мои документы\Гамеза Елена\процессоры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3571876"/>
            <a:ext cx="2928938" cy="235743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6" name="Прямоугольник 5"/>
          <p:cNvSpPr/>
          <p:nvPr/>
        </p:nvSpPr>
        <p:spPr>
          <a:xfrm>
            <a:off x="3857620" y="214290"/>
            <a:ext cx="5072098" cy="2000264"/>
          </a:xfrm>
          <a:prstGeom prst="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Заголовок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ru-RU" dirty="0">
                <a:solidFill>
                  <a:srgbClr val="7B9899"/>
                </a:solidFill>
              </a:rPr>
              <a:t>Единая система ЭВМ</a:t>
            </a:r>
          </a:p>
        </p:txBody>
      </p:sp>
      <p:pic>
        <p:nvPicPr>
          <p:cNvPr id="46083" name="Рисунок 27" descr="http://www.bashedu.ru/konkurs/tarhov/images/pc_01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3" y="1428750"/>
            <a:ext cx="2857500" cy="197961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46084" name="TextBox 5"/>
          <p:cNvSpPr txBox="1">
            <a:spLocks noChangeArrowheads="1"/>
          </p:cNvSpPr>
          <p:nvPr/>
        </p:nvSpPr>
        <p:spPr bwMode="auto">
          <a:xfrm>
            <a:off x="357188" y="3357563"/>
            <a:ext cx="200023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400" dirty="0">
                <a:latin typeface="Georgia" pitchFamily="18" charset="0"/>
              </a:rPr>
              <a:t>Процессор</a:t>
            </a:r>
          </a:p>
        </p:txBody>
      </p:sp>
      <p:pic>
        <p:nvPicPr>
          <p:cNvPr id="46085" name="Рисунок 30" descr="http://www.bashedu.ru/konkurs/tarhov/images/pc_016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43625" y="1571625"/>
            <a:ext cx="2773363" cy="402272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46086" name="TextBox 7"/>
          <p:cNvSpPr txBox="1">
            <a:spLocks noChangeArrowheads="1"/>
          </p:cNvSpPr>
          <p:nvPr/>
        </p:nvSpPr>
        <p:spPr bwMode="auto">
          <a:xfrm>
            <a:off x="6286499" y="5572125"/>
            <a:ext cx="321776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400">
                <a:latin typeface="Georgia" pitchFamily="18" charset="0"/>
              </a:rPr>
              <a:t>Пульт управления</a:t>
            </a:r>
          </a:p>
        </p:txBody>
      </p:sp>
      <p:pic>
        <p:nvPicPr>
          <p:cNvPr id="46087" name="Рисунок 39" descr="http://www.bashedu.ru/konkurs/tarhov/images/pc_017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3" y="3857628"/>
            <a:ext cx="3262312" cy="225901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46088" name="TextBox 9"/>
          <p:cNvSpPr txBox="1">
            <a:spLocks noChangeArrowheads="1"/>
          </p:cNvSpPr>
          <p:nvPr/>
        </p:nvSpPr>
        <p:spPr bwMode="auto">
          <a:xfrm>
            <a:off x="428625" y="6072191"/>
            <a:ext cx="200023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400" dirty="0">
                <a:latin typeface="Georgia" pitchFamily="18" charset="0"/>
              </a:rPr>
              <a:t>Накопитель</a:t>
            </a:r>
          </a:p>
        </p:txBody>
      </p:sp>
      <p:pic>
        <p:nvPicPr>
          <p:cNvPr id="46089" name="Рисунок 42" descr="http://www.bashedu.ru/konkurs/tarhov/images/pc_014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43305" y="1774825"/>
            <a:ext cx="2286000" cy="329723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46090" name="TextBox 11"/>
          <p:cNvSpPr txBox="1">
            <a:spLocks noChangeArrowheads="1"/>
          </p:cNvSpPr>
          <p:nvPr/>
        </p:nvSpPr>
        <p:spPr bwMode="auto">
          <a:xfrm>
            <a:off x="3786188" y="5072063"/>
            <a:ext cx="200023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400">
                <a:latin typeface="Georgia" pitchFamily="18" charset="0"/>
              </a:rPr>
              <a:t>Дисковод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2" name="Picture 6" descr="C:\Мои документы\Гамеза Елена\апл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88024" y="2367708"/>
            <a:ext cx="3500437" cy="244951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48133" name="Text Box 7"/>
          <p:cNvSpPr txBox="1">
            <a:spLocks noChangeArrowheads="1"/>
          </p:cNvSpPr>
          <p:nvPr/>
        </p:nvSpPr>
        <p:spPr bwMode="auto">
          <a:xfrm>
            <a:off x="4000496" y="5072074"/>
            <a:ext cx="478631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Georgia" pitchFamily="18" charset="0"/>
              </a:rPr>
              <a:t>Apple 1 - </a:t>
            </a:r>
            <a:r>
              <a:rPr lang="ru-RU" sz="2400" dirty="0">
                <a:latin typeface="Georgia" pitchFamily="18" charset="0"/>
              </a:rPr>
              <a:t>один из первых персональных компьютеров (1976)</a:t>
            </a:r>
          </a:p>
        </p:txBody>
      </p:sp>
      <p:pic>
        <p:nvPicPr>
          <p:cNvPr id="481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2285992"/>
            <a:ext cx="2428875" cy="290512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48135" name="Прямоугольник 8"/>
          <p:cNvSpPr>
            <a:spLocks noChangeArrowheads="1"/>
          </p:cNvSpPr>
          <p:nvPr/>
        </p:nvSpPr>
        <p:spPr bwMode="auto">
          <a:xfrm>
            <a:off x="1285852" y="5643578"/>
            <a:ext cx="21288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2400" dirty="0"/>
              <a:t>Альтаир 8800</a:t>
            </a:r>
            <a:endParaRPr lang="ru-RU" sz="2400" dirty="0">
              <a:latin typeface="Georg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7158" y="571480"/>
            <a:ext cx="85725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latin typeface="+mn-lt"/>
              </a:rPr>
              <a:t>Пятое поколение ЭВМ (1974 - …гг.) </a:t>
            </a:r>
          </a:p>
          <a:p>
            <a:pPr>
              <a:buFont typeface="Arial" pitchFamily="34" charset="0"/>
              <a:buChar char="•"/>
            </a:pPr>
            <a:r>
              <a:rPr lang="ru-RU" sz="2800" b="1" dirty="0">
                <a:solidFill>
                  <a:prstClr val="black"/>
                </a:solidFill>
                <a:latin typeface="+mn-lt"/>
              </a:rPr>
              <a:t> </a:t>
            </a:r>
            <a:r>
              <a:rPr lang="ru-RU" sz="2400" dirty="0">
                <a:solidFill>
                  <a:prstClr val="black"/>
                </a:solidFill>
                <a:latin typeface="+mn-lt"/>
              </a:rPr>
              <a:t>Элементная база – СБИС, оптоэлектроника</a:t>
            </a:r>
            <a:br>
              <a:rPr lang="ru-RU" sz="2800" dirty="0">
                <a:solidFill>
                  <a:prstClr val="black"/>
                </a:solidFill>
                <a:latin typeface="+mn-lt"/>
              </a:rPr>
            </a:br>
            <a:endParaRPr lang="ru-RU" sz="2800" dirty="0">
              <a:latin typeface="+mn-lt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14282" y="428604"/>
            <a:ext cx="8715436" cy="1285884"/>
          </a:xfrm>
          <a:prstGeom prst="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1625" y="384175"/>
            <a:ext cx="8534400" cy="758825"/>
          </a:xfrm>
        </p:spPr>
        <p:txBody>
          <a:bodyPr anchor="ctr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dirty="0"/>
              <a:t>Портативные персональные компьютеры 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85720" y="1428736"/>
            <a:ext cx="8504238" cy="1758950"/>
          </a:xfrm>
        </p:spPr>
        <p:txBody>
          <a:bodyPr>
            <a:normAutofit fontScale="85000" lnSpcReduction="20000"/>
          </a:bodyPr>
          <a:lstStyle/>
          <a:p>
            <a:pPr marL="273050" indent="-3175" algn="just" fontAlgn="auto">
              <a:spcAft>
                <a:spcPts val="0"/>
              </a:spcAft>
              <a:buNone/>
              <a:defRPr/>
            </a:pPr>
            <a:r>
              <a:rPr lang="ru-RU" b="1" dirty="0"/>
              <a:t>Портативные персональные компьютеры (переносные компьютеры) </a:t>
            </a:r>
            <a:r>
              <a:rPr lang="ru-RU" dirty="0"/>
              <a:t>— </a:t>
            </a:r>
            <a:r>
              <a:rPr lang="ru-RU" dirty="0" err="1"/>
              <a:t>компьютеры</a:t>
            </a:r>
            <a:r>
              <a:rPr lang="ru-RU" dirty="0"/>
              <a:t>, имеющие небольшие габаритные размеры и вес, совмещающие в себе как внутренние элементы системного блока, так и устройства ввода-вывода. </a:t>
            </a:r>
          </a:p>
        </p:txBody>
      </p:sp>
      <p:pic>
        <p:nvPicPr>
          <p:cNvPr id="50180" name="Рисунок 3" descr="1Пк.bm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3357562"/>
            <a:ext cx="2943225" cy="28575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50181" name="Прямоугольник 4"/>
          <p:cNvSpPr>
            <a:spLocks noChangeArrowheads="1"/>
          </p:cNvSpPr>
          <p:nvPr/>
        </p:nvSpPr>
        <p:spPr bwMode="auto">
          <a:xfrm>
            <a:off x="4143375" y="3500438"/>
            <a:ext cx="457200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000" i="1" dirty="0">
                <a:latin typeface="Georgia" pitchFamily="18" charset="0"/>
              </a:rPr>
              <a:t>Первым портативным персональным компьютером называют </a:t>
            </a:r>
            <a:r>
              <a:rPr lang="ru-RU" sz="2000" b="1" i="1" dirty="0">
                <a:latin typeface="Georgia" pitchFamily="18" charset="0"/>
              </a:rPr>
              <a:t>Osborne-1</a:t>
            </a:r>
            <a:r>
              <a:rPr lang="ru-RU" sz="2000" i="1" dirty="0">
                <a:latin typeface="Georgia" pitchFamily="18" charset="0"/>
              </a:rPr>
              <a:t> (1981). </a:t>
            </a:r>
          </a:p>
          <a:p>
            <a:pPr algn="ctr"/>
            <a:r>
              <a:rPr lang="ru-RU" sz="2000" i="1" dirty="0">
                <a:latin typeface="Georgia" pitchFamily="18" charset="0"/>
              </a:rPr>
              <a:t>Его процессор </a:t>
            </a:r>
            <a:r>
              <a:rPr lang="ru-RU" sz="2000" i="1" dirty="0" err="1">
                <a:latin typeface="Georgia" pitchFamily="18" charset="0"/>
              </a:rPr>
              <a:t>ZiLOG</a:t>
            </a:r>
            <a:r>
              <a:rPr lang="ru-RU" sz="2000" i="1" dirty="0">
                <a:latin typeface="Georgia" pitchFamily="18" charset="0"/>
              </a:rPr>
              <a:t> Z80A, 64 Кбайт оперативной памяти, клавиатура, модем, два дисковода 5,25-дюйма помещались в складном чемоданчике. </a:t>
            </a:r>
          </a:p>
          <a:p>
            <a:pPr algn="ctr"/>
            <a:r>
              <a:rPr lang="ru-RU" sz="2000" i="1" dirty="0">
                <a:latin typeface="Georgia" pitchFamily="18" charset="0"/>
              </a:rPr>
              <a:t>Все это весило свыше 10 кг.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Заголовок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7B9899"/>
                </a:solidFill>
              </a:rPr>
              <a:t>IBM PC</a:t>
            </a:r>
            <a:endParaRPr lang="ru-RU" dirty="0">
              <a:solidFill>
                <a:srgbClr val="7B9899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14282" y="2214554"/>
            <a:ext cx="4714908" cy="4357718"/>
          </a:xfrm>
        </p:spPr>
        <p:txBody>
          <a:bodyPr>
            <a:noAutofit/>
          </a:bodyPr>
          <a:lstStyle/>
          <a:p>
            <a:pPr marL="274320" indent="-274320" algn="just" fontAlgn="auto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400" dirty="0"/>
              <a:t>В 1980 году руководство IBM приняло решение о создании ПК.</a:t>
            </a:r>
          </a:p>
          <a:p>
            <a:pPr marL="274320" indent="-274320" algn="just" fontAlgn="auto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400" dirty="0"/>
              <a:t> При его конструировании был применен принцип открытой архитектуры: составные части были универсальными, что позволяло модернизировать компьютер по частям. </a:t>
            </a:r>
            <a:endParaRPr lang="en-US" sz="2400" dirty="0"/>
          </a:p>
        </p:txBody>
      </p:sp>
      <p:pic>
        <p:nvPicPr>
          <p:cNvPr id="51204" name="Рисунок 3" descr="p2003_24.bm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43636" y="4071942"/>
            <a:ext cx="1714502" cy="234405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51205" name="Рисунок 4" descr="IBM84.bm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0694" y="1571612"/>
            <a:ext cx="2950815" cy="214314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>
              <a:defRPr/>
            </a:pPr>
            <a:r>
              <a:rPr lang="ru-RU" sz="4000" b="1" dirty="0">
                <a:solidFill>
                  <a:srgbClr val="C00000"/>
                </a:solidFill>
              </a:rPr>
              <a:t>Шестое и последующие поколения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28596" y="1214422"/>
            <a:ext cx="8229600" cy="4525963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/>
              <a:t>Оптоэлектронные ЭВМ с массовым параллелизмом и нейронной структурой – с распределенной сетью большого числа не сложных микропроцессоров, </a:t>
            </a:r>
            <a:r>
              <a:rPr lang="ru-RU" b="1" i="1" u="sng" dirty="0"/>
              <a:t>моделирующих архитектуру нейронных биологических систем.</a:t>
            </a:r>
          </a:p>
        </p:txBody>
      </p:sp>
      <p:pic>
        <p:nvPicPr>
          <p:cNvPr id="4098" name="Picture 2" descr="http://www.omegastore.me/uploads/news5.jpg"/>
          <p:cNvPicPr>
            <a:picLocks noChangeAspect="1" noChangeArrowheads="1"/>
          </p:cNvPicPr>
          <p:nvPr/>
        </p:nvPicPr>
        <p:blipFill>
          <a:blip r:embed="rId2"/>
          <a:srcRect b="28278"/>
          <a:stretch>
            <a:fillRect/>
          </a:stretch>
        </p:blipFill>
        <p:spPr bwMode="auto">
          <a:xfrm>
            <a:off x="2000232" y="4286256"/>
            <a:ext cx="5357850" cy="21637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14282" y="928670"/>
            <a:ext cx="8715436" cy="1785950"/>
          </a:xfrm>
        </p:spPr>
        <p:txBody>
          <a:bodyPr>
            <a:normAutofit fontScale="92500" lnSpcReduction="10000"/>
          </a:bodyPr>
          <a:lstStyle/>
          <a:p>
            <a:pPr marL="0" indent="269875" algn="just" fontAlgn="auto">
              <a:spcAft>
                <a:spcPts val="0"/>
              </a:spcAft>
              <a:buNone/>
              <a:defRPr/>
            </a:pPr>
            <a:r>
              <a:rPr lang="ru-RU" b="1" dirty="0"/>
              <a:t>Счеты</a:t>
            </a:r>
            <a:r>
              <a:rPr lang="ru-RU" dirty="0"/>
              <a:t> - первый истинный предшественник счетных машин и компьютеров. </a:t>
            </a:r>
          </a:p>
          <a:p>
            <a:pPr marL="0" indent="269875" algn="just" fontAlgn="auto">
              <a:spcAft>
                <a:spcPts val="0"/>
              </a:spcAft>
              <a:buNone/>
              <a:defRPr/>
            </a:pPr>
            <a:r>
              <a:rPr lang="ru-RU" sz="2800" dirty="0"/>
              <a:t>Первым счетным устройством, известным еще задолго до нашей эры, был </a:t>
            </a:r>
            <a:r>
              <a:rPr lang="ru-RU" sz="2800" b="1" dirty="0"/>
              <a:t>абак</a:t>
            </a:r>
            <a:r>
              <a:rPr lang="ru-RU" sz="2800" dirty="0"/>
              <a:t>. </a:t>
            </a:r>
            <a:endParaRPr lang="ru-RU" dirty="0"/>
          </a:p>
        </p:txBody>
      </p:sp>
      <p:sp>
        <p:nvSpPr>
          <p:cNvPr id="4" name="Заголовок 3"/>
          <p:cNvSpPr txBox="1">
            <a:spLocks/>
          </p:cNvSpPr>
          <p:nvPr/>
        </p:nvSpPr>
        <p:spPr>
          <a:xfrm>
            <a:off x="0" y="0"/>
            <a:ext cx="9144000" cy="7143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1" i="0" u="none" strike="noStrike" kern="1200" cap="none" spc="50" normalizeH="0" baseline="0" noProof="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uLnTx/>
                <a:uFillTx/>
                <a:latin typeface="+mj-lt"/>
                <a:ea typeface="+mj-ea"/>
                <a:cs typeface="+mj-cs"/>
              </a:rPr>
              <a:t>Ручной этап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00034" y="2786058"/>
            <a:ext cx="2182220" cy="27336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Рисунок 4" descr="salonikes14729.bmp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72264" y="2857496"/>
            <a:ext cx="2028598" cy="2230801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14744" y="2857496"/>
            <a:ext cx="2067989" cy="253016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9" name="TextBox 11"/>
          <p:cNvSpPr txBox="1">
            <a:spLocks noChangeArrowheads="1"/>
          </p:cNvSpPr>
          <p:nvPr/>
        </p:nvSpPr>
        <p:spPr bwMode="auto">
          <a:xfrm>
            <a:off x="571472" y="5857892"/>
            <a:ext cx="2239190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latin typeface="Georgia" pitchFamily="18" charset="0"/>
              </a:rPr>
              <a:t>Абак</a:t>
            </a:r>
          </a:p>
        </p:txBody>
      </p:sp>
      <p:sp>
        <p:nvSpPr>
          <p:cNvPr id="10" name="TextBox 12"/>
          <p:cNvSpPr txBox="1">
            <a:spLocks noChangeArrowheads="1"/>
          </p:cNvSpPr>
          <p:nvPr/>
        </p:nvSpPr>
        <p:spPr bwMode="auto">
          <a:xfrm>
            <a:off x="3571868" y="5643578"/>
            <a:ext cx="2377326" cy="83099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latin typeface="Georgia" pitchFamily="18" charset="0"/>
              </a:rPr>
              <a:t>Китайский </a:t>
            </a:r>
            <a:r>
              <a:rPr lang="ru-RU" sz="2400" dirty="0" err="1">
                <a:latin typeface="Georgia" pitchFamily="18" charset="0"/>
              </a:rPr>
              <a:t>суан-пан</a:t>
            </a:r>
            <a:endParaRPr lang="ru-RU" sz="2400" dirty="0">
              <a:latin typeface="Georgia" pitchFamily="18" charset="0"/>
            </a:endParaRPr>
          </a:p>
        </p:txBody>
      </p:sp>
      <p:sp>
        <p:nvSpPr>
          <p:cNvPr id="11" name="TextBox 13"/>
          <p:cNvSpPr txBox="1">
            <a:spLocks noChangeArrowheads="1"/>
          </p:cNvSpPr>
          <p:nvPr/>
        </p:nvSpPr>
        <p:spPr bwMode="auto">
          <a:xfrm>
            <a:off x="6429388" y="5286388"/>
            <a:ext cx="2354499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latin typeface="Georgia" pitchFamily="18" charset="0"/>
              </a:rPr>
              <a:t>Русские счеты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/>
          </a:bodyPr>
          <a:lstStyle/>
          <a:p>
            <a:pPr>
              <a:lnSpc>
                <a:spcPct val="90000"/>
              </a:lnSpc>
              <a:defRPr/>
            </a:pPr>
            <a:r>
              <a:rPr lang="ru-RU" sz="36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latin typeface="+mn-lt"/>
                <a:ea typeface="+mn-ea"/>
                <a:cs typeface="+mn-cs"/>
              </a:rPr>
              <a:t>Классификация ЭВМ </a:t>
            </a:r>
            <a:br>
              <a:rPr lang="ru-RU" sz="36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latin typeface="+mn-lt"/>
                <a:ea typeface="+mn-ea"/>
                <a:cs typeface="+mn-cs"/>
              </a:rPr>
            </a:br>
            <a:endParaRPr lang="ru-RU" sz="36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42844" y="1357298"/>
            <a:ext cx="8858312" cy="5500702"/>
          </a:xfrm>
          <a:prstGeom prst="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3357554" y="1571612"/>
            <a:ext cx="2640466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ru-RU" sz="2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latin typeface="+mn-lt"/>
              </a:rPr>
              <a:t>по</a:t>
            </a:r>
            <a:r>
              <a:rPr lang="ru-RU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ru-RU" sz="2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latin typeface="+mn-lt"/>
              </a:rPr>
              <a:t>назначению</a:t>
            </a:r>
          </a:p>
        </p:txBody>
      </p:sp>
      <p:cxnSp>
        <p:nvCxnSpPr>
          <p:cNvPr id="8" name="Прямая со стрелкой 7"/>
          <p:cNvCxnSpPr>
            <a:stCxn id="6" idx="2"/>
            <a:endCxn id="13" idx="0"/>
          </p:cNvCxnSpPr>
          <p:nvPr/>
        </p:nvCxnSpPr>
        <p:spPr>
          <a:xfrm rot="5400000">
            <a:off x="2671564" y="1279901"/>
            <a:ext cx="1191292" cy="28211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6" idx="2"/>
            <a:endCxn id="14" idx="0"/>
          </p:cNvCxnSpPr>
          <p:nvPr/>
        </p:nvCxnSpPr>
        <p:spPr>
          <a:xfrm flipH="1">
            <a:off x="4652887" y="2094832"/>
            <a:ext cx="24900" cy="300718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>
            <a:stCxn id="6" idx="2"/>
          </p:cNvCxnSpPr>
          <p:nvPr/>
        </p:nvCxnSpPr>
        <p:spPr>
          <a:xfrm rot="16200000" flipH="1">
            <a:off x="5315130" y="1457488"/>
            <a:ext cx="1262732" cy="253741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571472" y="3286124"/>
            <a:ext cx="2570320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ru-RU" sz="2800" dirty="0">
                <a:latin typeface="+mn-lt"/>
              </a:rPr>
              <a:t>Универсальные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1854550" y="5102021"/>
            <a:ext cx="5596674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latin typeface="+mn-lt"/>
              </a:rPr>
              <a:t>Проблемно-ориентированные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5214942" y="3357562"/>
            <a:ext cx="3546164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ru-RU" sz="2800" dirty="0">
                <a:latin typeface="+mn-lt"/>
              </a:rPr>
              <a:t>Специализированные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/>
          </a:bodyPr>
          <a:lstStyle/>
          <a:p>
            <a:pPr>
              <a:lnSpc>
                <a:spcPct val="90000"/>
              </a:lnSpc>
              <a:defRPr/>
            </a:pPr>
            <a:r>
              <a:rPr lang="ru-RU" sz="36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latin typeface="+mn-lt"/>
                <a:ea typeface="+mn-ea"/>
                <a:cs typeface="+mn-cs"/>
              </a:rPr>
              <a:t>Классификация ЭВМ</a:t>
            </a:r>
            <a:r>
              <a:rPr lang="ru-RU" sz="33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latin typeface="+mn-lt"/>
                <a:ea typeface="+mn-ea"/>
                <a:cs typeface="+mn-cs"/>
              </a:rPr>
              <a:t> </a:t>
            </a:r>
            <a:br>
              <a:rPr lang="ru-RU" sz="33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latin typeface="+mn-lt"/>
                <a:ea typeface="+mn-ea"/>
                <a:cs typeface="+mn-cs"/>
              </a:rPr>
            </a:br>
            <a:endParaRPr lang="ru-RU" sz="33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42844" y="1214422"/>
            <a:ext cx="8858312" cy="5643578"/>
          </a:xfrm>
          <a:prstGeom prst="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714480" y="1428736"/>
            <a:ext cx="5857916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latin typeface="+mn-lt"/>
              </a:rPr>
              <a:t>по размерам и функциональным возможностям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428596" y="3500438"/>
            <a:ext cx="1955985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ru-RU" sz="2800" dirty="0" err="1">
                <a:latin typeface="+mn-lt"/>
              </a:rPr>
              <a:t>Супер</a:t>
            </a:r>
            <a:r>
              <a:rPr lang="ru-RU" sz="2800" dirty="0">
                <a:latin typeface="+mn-lt"/>
              </a:rPr>
              <a:t> ЭВМ 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000232" y="4286256"/>
            <a:ext cx="2456121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ru-RU" sz="2800" dirty="0">
                <a:latin typeface="+mn-lt"/>
              </a:rPr>
              <a:t>Большие ЭВМ </a:t>
            </a:r>
          </a:p>
          <a:p>
            <a:pPr algn="ctr"/>
            <a:r>
              <a:rPr lang="ru-RU" sz="2800" dirty="0">
                <a:latin typeface="+mn-lt"/>
              </a:rPr>
              <a:t>(</a:t>
            </a:r>
            <a:r>
              <a:rPr lang="ru-RU" sz="2800" dirty="0" err="1">
                <a:latin typeface="+mn-lt"/>
              </a:rPr>
              <a:t>мэйнфреймы</a:t>
            </a:r>
            <a:r>
              <a:rPr lang="ru-RU" sz="2800" dirty="0">
                <a:latin typeface="+mn-lt"/>
              </a:rPr>
              <a:t>)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4643438" y="3929066"/>
            <a:ext cx="221457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latin typeface="+mn-lt"/>
              </a:rPr>
              <a:t>Малые ЭВМ </a:t>
            </a:r>
          </a:p>
          <a:p>
            <a:pPr algn="ctr"/>
            <a:r>
              <a:rPr lang="ru-RU" sz="2800" dirty="0">
                <a:latin typeface="+mn-lt"/>
              </a:rPr>
              <a:t>(мини-ЭВМ)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6786578" y="3214686"/>
            <a:ext cx="2042547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ru-RU" sz="2800" dirty="0">
                <a:latin typeface="+mn-lt"/>
              </a:rPr>
              <a:t>Микро-ЭВМ</a:t>
            </a:r>
          </a:p>
        </p:txBody>
      </p:sp>
      <p:cxnSp>
        <p:nvCxnSpPr>
          <p:cNvPr id="13" name="Прямая со стрелкой 12"/>
          <p:cNvCxnSpPr>
            <a:stCxn id="6" idx="2"/>
            <a:endCxn id="7" idx="0"/>
          </p:cNvCxnSpPr>
          <p:nvPr/>
        </p:nvCxnSpPr>
        <p:spPr>
          <a:xfrm rot="5400000">
            <a:off x="2466217" y="1323216"/>
            <a:ext cx="1117595" cy="323684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6" idx="2"/>
            <a:endCxn id="8" idx="0"/>
          </p:cNvCxnSpPr>
          <p:nvPr/>
        </p:nvCxnSpPr>
        <p:spPr>
          <a:xfrm rot="5400000">
            <a:off x="2984160" y="2626977"/>
            <a:ext cx="1903413" cy="14151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6" idx="2"/>
            <a:endCxn id="9" idx="0"/>
          </p:cNvCxnSpPr>
          <p:nvPr/>
        </p:nvCxnSpPr>
        <p:spPr>
          <a:xfrm rot="16200000" flipH="1">
            <a:off x="4423971" y="2602309"/>
            <a:ext cx="1546223" cy="110728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6" idx="2"/>
            <a:endCxn id="10" idx="0"/>
          </p:cNvCxnSpPr>
          <p:nvPr/>
        </p:nvCxnSpPr>
        <p:spPr>
          <a:xfrm rot="16200000" flipH="1">
            <a:off x="5809724" y="1216557"/>
            <a:ext cx="831843" cy="316441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4422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ru-RU" sz="40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Структурная схема ЭВМ</a:t>
            </a:r>
          </a:p>
        </p:txBody>
      </p:sp>
      <p:sp>
        <p:nvSpPr>
          <p:cNvPr id="8" name="Содержимое 7"/>
          <p:cNvSpPr>
            <a:spLocks noGrp="1"/>
          </p:cNvSpPr>
          <p:nvPr>
            <p:ph idx="1"/>
          </p:nvPr>
        </p:nvSpPr>
        <p:spPr>
          <a:xfrm>
            <a:off x="5143504" y="1500174"/>
            <a:ext cx="3786214" cy="1071570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ru-RU" sz="4800" dirty="0"/>
              <a:t>предназначено для выполнения предусмотренных в ЭВМ арифметических и логических операций</a:t>
            </a:r>
          </a:p>
          <a:p>
            <a:endParaRPr lang="ru-RU" dirty="0"/>
          </a:p>
        </p:txBody>
      </p:sp>
      <p:pic>
        <p:nvPicPr>
          <p:cNvPr id="9" name="Содержимое 3" descr="http://conspect.narod.ru/ris2_1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28596" y="2500306"/>
            <a:ext cx="5857916" cy="300039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cxnSp>
        <p:nvCxnSpPr>
          <p:cNvPr id="11" name="Прямая со стрелкой 10"/>
          <p:cNvCxnSpPr/>
          <p:nvPr/>
        </p:nvCxnSpPr>
        <p:spPr>
          <a:xfrm rot="5400000">
            <a:off x="4179092" y="1893082"/>
            <a:ext cx="1143008" cy="92869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Содержимое 7"/>
          <p:cNvSpPr txBox="1">
            <a:spLocks/>
          </p:cNvSpPr>
          <p:nvPr/>
        </p:nvSpPr>
        <p:spPr>
          <a:xfrm>
            <a:off x="0" y="1500174"/>
            <a:ext cx="4857752" cy="785818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lvl="0" algn="ctr" fontAlgn="auto"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</a:pPr>
            <a:r>
              <a:rPr lang="ru-RU" sz="1900" dirty="0">
                <a:latin typeface="+mn-lt"/>
              </a:rPr>
              <a:t>служит для управления всех устройств ЭВМ с помощью управляющих сигналов</a:t>
            </a:r>
          </a:p>
        </p:txBody>
      </p:sp>
      <p:cxnSp>
        <p:nvCxnSpPr>
          <p:cNvPr id="14" name="Прямая со стрелкой 13"/>
          <p:cNvCxnSpPr/>
          <p:nvPr/>
        </p:nvCxnSpPr>
        <p:spPr>
          <a:xfrm rot="16200000" flipH="1">
            <a:off x="2143109" y="2214554"/>
            <a:ext cx="571505" cy="42863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Содержимое 7"/>
          <p:cNvSpPr txBox="1">
            <a:spLocks/>
          </p:cNvSpPr>
          <p:nvPr/>
        </p:nvSpPr>
        <p:spPr>
          <a:xfrm>
            <a:off x="6429356" y="2714620"/>
            <a:ext cx="2714644" cy="1000132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r>
              <a:rPr lang="ru-RU" sz="1900" dirty="0">
                <a:latin typeface="+mn-lt"/>
              </a:rPr>
              <a:t>служит для хранения исходных данных, промежуточных и конечных результатов</a:t>
            </a:r>
          </a:p>
        </p:txBody>
      </p:sp>
      <p:cxnSp>
        <p:nvCxnSpPr>
          <p:cNvPr id="25" name="Прямая со стрелкой 24"/>
          <p:cNvCxnSpPr>
            <a:stCxn id="22" idx="1"/>
          </p:cNvCxnSpPr>
          <p:nvPr/>
        </p:nvCxnSpPr>
        <p:spPr>
          <a:xfrm rot="10800000">
            <a:off x="5929290" y="3000372"/>
            <a:ext cx="500066" cy="21431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28596" y="5572140"/>
            <a:ext cx="6000792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900" dirty="0">
                <a:latin typeface="+mn-lt"/>
              </a:rPr>
              <a:t>память, которая имеет относительно невысокое быстродействие по сравнению с оперативной памятью, существенно более высокую емкость</a:t>
            </a:r>
          </a:p>
        </p:txBody>
      </p:sp>
      <p:cxnSp>
        <p:nvCxnSpPr>
          <p:cNvPr id="28" name="Прямая со стрелкой 27"/>
          <p:cNvCxnSpPr/>
          <p:nvPr/>
        </p:nvCxnSpPr>
        <p:spPr>
          <a:xfrm>
            <a:off x="285720" y="4929198"/>
            <a:ext cx="428628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/>
          <p:nvPr/>
        </p:nvCxnSpPr>
        <p:spPr>
          <a:xfrm rot="5400000">
            <a:off x="-286578" y="5500702"/>
            <a:ext cx="1143802" cy="7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/>
          <p:nvPr/>
        </p:nvCxnSpPr>
        <p:spPr>
          <a:xfrm>
            <a:off x="285720" y="6072206"/>
            <a:ext cx="142876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429356" y="4500570"/>
            <a:ext cx="271464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900" dirty="0">
                <a:latin typeface="+mn-lt"/>
              </a:rPr>
              <a:t>предназначена для записи данных с целью последующего считывания (возможно, и на другом компьютере)</a:t>
            </a:r>
          </a:p>
          <a:p>
            <a:endParaRPr lang="ru-RU" dirty="0"/>
          </a:p>
        </p:txBody>
      </p:sp>
      <p:cxnSp>
        <p:nvCxnSpPr>
          <p:cNvPr id="36" name="Прямая со стрелкой 35"/>
          <p:cNvCxnSpPr>
            <a:stCxn id="34" idx="1"/>
          </p:cNvCxnSpPr>
          <p:nvPr/>
        </p:nvCxnSpPr>
        <p:spPr>
          <a:xfrm rot="10800000">
            <a:off x="6000760" y="5072075"/>
            <a:ext cx="428596" cy="49032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71438" y="1357298"/>
            <a:ext cx="9001156" cy="5286412"/>
          </a:xfrm>
          <a:prstGeom prst="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4572" y="4495800"/>
            <a:ext cx="7772400" cy="2133600"/>
          </a:xfrm>
        </p:spPr>
        <p:txBody>
          <a:bodyPr/>
          <a:lstStyle/>
          <a:p>
            <a:pPr algn="ctr" eaLnBrk="1" hangingPunct="1">
              <a:defRPr/>
            </a:pPr>
            <a:r>
              <a:rPr lang="be-BY" sz="36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Цифровые устройства обработки информации</a:t>
            </a:r>
            <a:endParaRPr lang="ru-RU" sz="36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7620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8426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Цифровое устройство </a:t>
            </a:r>
            <a:endParaRPr lang="ru-RU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905000"/>
            <a:ext cx="8120062" cy="2362200"/>
          </a:xfrm>
        </p:spPr>
        <p:txBody>
          <a:bodyPr>
            <a:normAutofit/>
          </a:bodyPr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ru-RU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это устройство,   в котором все или часть операций считывания, обработки, передачи, записи и воспроизведения информации осуществляется в цифровом виде</a:t>
            </a:r>
            <a:r>
              <a:rPr lang="ru-RU" sz="2800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ru-RU" b="1" dirty="0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038600"/>
            <a:ext cx="331016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46505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be-BY" sz="3400" b="1" dirty="0">
                <a:solidFill>
                  <a:schemeClr val="tx2">
                    <a:lumMod val="50000"/>
                  </a:schemeClr>
                </a:solidFill>
              </a:rPr>
              <a:t>Современные цифровые устройства</a:t>
            </a:r>
            <a:r>
              <a:rPr lang="be-BY" sz="3400" b="1" dirty="0">
                <a:solidFill>
                  <a:srgbClr val="660033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</a:t>
            </a:r>
            <a:endParaRPr lang="ru-RU" sz="3400" b="1" dirty="0">
              <a:solidFill>
                <a:srgbClr val="660033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01379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7620000" cy="4800600"/>
          </a:xfrm>
        </p:spPr>
        <p:txBody>
          <a:bodyPr>
            <a:noAutofit/>
          </a:bodyPr>
          <a:lstStyle/>
          <a:p>
            <a:pPr indent="-342900" eaLnBrk="1" hangingPunct="1">
              <a:defRPr/>
            </a:pPr>
            <a:r>
              <a:rPr lang="be-BY" sz="2400" b="1" dirty="0">
                <a:solidFill>
                  <a:schemeClr val="tx2">
                    <a:lumMod val="50000"/>
                  </a:schemeClr>
                </a:solidFill>
              </a:rPr>
              <a:t>фотоаппараты</a:t>
            </a:r>
          </a:p>
          <a:p>
            <a:pPr indent="-342900" eaLnBrk="1" hangingPunct="1">
              <a:defRPr/>
            </a:pPr>
            <a:r>
              <a:rPr lang="be-BY" sz="2400" b="1" dirty="0">
                <a:solidFill>
                  <a:schemeClr val="tx2">
                    <a:lumMod val="50000"/>
                  </a:schemeClr>
                </a:solidFill>
              </a:rPr>
              <a:t>видеокамеры</a:t>
            </a:r>
          </a:p>
          <a:p>
            <a:pPr indent="-342900" eaLnBrk="1" hangingPunct="1">
              <a:defRPr/>
            </a:pPr>
            <a:r>
              <a:rPr lang="ru-RU" sz="2400" b="1" dirty="0">
                <a:solidFill>
                  <a:schemeClr val="tx2">
                    <a:lumMod val="50000"/>
                  </a:schemeClr>
                </a:solidFill>
              </a:rPr>
              <a:t>в</a:t>
            </a:r>
            <a:r>
              <a:rPr lang="be-BY" sz="2400" b="1" dirty="0">
                <a:solidFill>
                  <a:schemeClr val="tx2">
                    <a:lumMod val="50000"/>
                  </a:schemeClr>
                </a:solidFill>
              </a:rPr>
              <a:t>еб-камеры</a:t>
            </a:r>
          </a:p>
          <a:p>
            <a:pPr indent="-342900" eaLnBrk="1" hangingPunct="1">
              <a:defRPr/>
            </a:pPr>
            <a:r>
              <a:rPr lang="be-BY" sz="2400" b="1" dirty="0">
                <a:solidFill>
                  <a:schemeClr val="tx2">
                    <a:lumMod val="50000"/>
                  </a:schemeClr>
                </a:solidFill>
              </a:rPr>
              <a:t>системы видеонаблюдения</a:t>
            </a:r>
            <a:endParaRPr lang="ru-RU" sz="2400" b="1" dirty="0">
              <a:solidFill>
                <a:schemeClr val="tx2">
                  <a:lumMod val="50000"/>
                </a:schemeClr>
              </a:solidFill>
            </a:endParaRPr>
          </a:p>
          <a:p>
            <a:pPr indent="-342900" eaLnBrk="1" hangingPunct="1">
              <a:defRPr/>
            </a:pPr>
            <a:r>
              <a:rPr lang="be-BY" sz="2400" b="1" dirty="0">
                <a:solidFill>
                  <a:schemeClr val="tx2">
                    <a:lumMod val="50000"/>
                  </a:schemeClr>
                </a:solidFill>
              </a:rPr>
              <a:t>документ-камеры</a:t>
            </a:r>
          </a:p>
          <a:p>
            <a:pPr indent="-342900" eaLnBrk="1" hangingPunct="1">
              <a:defRPr/>
            </a:pPr>
            <a:r>
              <a:rPr lang="be-BY" sz="2400" b="1" dirty="0">
                <a:solidFill>
                  <a:schemeClr val="tx2">
                    <a:lumMod val="50000"/>
                  </a:schemeClr>
                </a:solidFill>
              </a:rPr>
              <a:t>сенсорные экраны</a:t>
            </a:r>
          </a:p>
          <a:p>
            <a:pPr indent="-342900" eaLnBrk="1" hangingPunct="1">
              <a:defRPr/>
            </a:pPr>
            <a:r>
              <a:rPr lang="be-BY" sz="2400" b="1" dirty="0">
                <a:solidFill>
                  <a:schemeClr val="tx2">
                    <a:lumMod val="50000"/>
                  </a:schemeClr>
                </a:solidFill>
              </a:rPr>
              <a:t>электронные книги</a:t>
            </a:r>
          </a:p>
          <a:p>
            <a:pPr indent="-342900" eaLnBrk="1" hangingPunct="1">
              <a:defRPr/>
            </a:pPr>
            <a:r>
              <a:rPr lang="be-BY" sz="2400" b="1" dirty="0">
                <a:solidFill>
                  <a:schemeClr val="tx2">
                    <a:lumMod val="50000"/>
                  </a:schemeClr>
                </a:solidFill>
              </a:rPr>
              <a:t>сканеры</a:t>
            </a:r>
          </a:p>
          <a:p>
            <a:pPr indent="-342900" eaLnBrk="1" hangingPunct="1">
              <a:defRPr/>
            </a:pPr>
            <a:r>
              <a:rPr lang="be-BY" sz="2400" b="1" dirty="0">
                <a:solidFill>
                  <a:schemeClr val="tx2">
                    <a:lumMod val="50000"/>
                  </a:schemeClr>
                </a:solidFill>
              </a:rPr>
              <a:t>видеопроекторы</a:t>
            </a:r>
          </a:p>
          <a:p>
            <a:pPr indent="-342900" eaLnBrk="1" hangingPunct="1">
              <a:defRPr/>
            </a:pPr>
            <a:r>
              <a:rPr lang="be-BY" sz="2400" b="1" dirty="0">
                <a:solidFill>
                  <a:schemeClr val="tx2">
                    <a:lumMod val="50000"/>
                  </a:schemeClr>
                </a:solidFill>
              </a:rPr>
              <a:t>мобильные телефоны</a:t>
            </a:r>
          </a:p>
          <a:p>
            <a:pPr indent="-342900" eaLnBrk="1" hangingPunct="1">
              <a:defRPr/>
            </a:pPr>
            <a:r>
              <a:rPr lang="be-BY" sz="2400" b="1" dirty="0">
                <a:solidFill>
                  <a:schemeClr val="tx2">
                    <a:lumMod val="50000"/>
                  </a:schemeClr>
                </a:solidFill>
              </a:rPr>
              <a:t>устройства беспроводной передачи данных</a:t>
            </a:r>
          </a:p>
        </p:txBody>
      </p:sp>
    </p:spTree>
    <p:extLst>
      <p:ext uri="{BB962C8B-B14F-4D97-AF65-F5344CB8AC3E}">
        <p14:creationId xmlns:p14="http://schemas.microsoft.com/office/powerpoint/2010/main" val="23551363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2" t="80342" r="33333" b="5983"/>
          <a:stretch>
            <a:fillRect/>
          </a:stretch>
        </p:blipFill>
        <p:spPr bwMode="auto">
          <a:xfrm>
            <a:off x="3429000" y="2311400"/>
            <a:ext cx="2705100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001000" cy="12160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be-BY" altLang="ru-RU" sz="5400" b="1" dirty="0">
                <a:solidFill>
                  <a:srgbClr val="660033"/>
                </a:solidFill>
              </a:rPr>
              <a:t>Фотоаппараты</a:t>
            </a:r>
            <a:br>
              <a:rPr lang="be-BY" altLang="ru-RU" sz="5400" b="1" dirty="0">
                <a:solidFill>
                  <a:srgbClr val="660033"/>
                </a:solidFill>
              </a:rPr>
            </a:br>
            <a:endParaRPr lang="ru-RU" altLang="ru-RU" sz="5400" b="1" dirty="0">
              <a:solidFill>
                <a:srgbClr val="660033"/>
              </a:solidFill>
            </a:endParaRPr>
          </a:p>
        </p:txBody>
      </p:sp>
      <p:pic>
        <p:nvPicPr>
          <p:cNvPr id="6148" name="Picture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68" r="1882" b="4564"/>
          <a:stretch/>
        </p:blipFill>
        <p:spPr>
          <a:xfrm>
            <a:off x="2101645" y="1455737"/>
            <a:ext cx="6280355" cy="3714135"/>
          </a:xfrm>
          <a:noFill/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24" t="18803" r="56410" b="65813"/>
          <a:stretch>
            <a:fillRect/>
          </a:stretch>
        </p:blipFill>
        <p:spPr bwMode="auto">
          <a:xfrm>
            <a:off x="4754511" y="4994275"/>
            <a:ext cx="2692400" cy="186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0512" r="33333" b="65813"/>
          <a:stretch>
            <a:fillRect/>
          </a:stretch>
        </p:blipFill>
        <p:spPr bwMode="auto">
          <a:xfrm>
            <a:off x="-36871" y="1600200"/>
            <a:ext cx="2781300" cy="171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59" t="19658" r="10257" b="64957"/>
          <a:stretch>
            <a:fillRect/>
          </a:stretch>
        </p:blipFill>
        <p:spPr bwMode="auto">
          <a:xfrm>
            <a:off x="457200" y="4657725"/>
            <a:ext cx="2514600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77" t="47862" r="11539" b="35043"/>
          <a:stretch>
            <a:fillRect/>
          </a:stretch>
        </p:blipFill>
        <p:spPr bwMode="auto">
          <a:xfrm>
            <a:off x="5874774" y="550862"/>
            <a:ext cx="2286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46715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altLang="ru-RU" dirty="0"/>
              <a:t>Конструкция цифрового фотоаппарата</a:t>
            </a:r>
          </a:p>
        </p:txBody>
      </p:sp>
      <p:sp>
        <p:nvSpPr>
          <p:cNvPr id="7171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 algn="just">
              <a:buNone/>
            </a:pP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основном устройство цифровой камеры повторяет конструкцию аналоговой. Главное их различие в светочувствительном элементе, на котором формируется изображение: в аналоговых фотоаппаратах это пленка, в цифровых – матрица. Свет через объектив попадает на матрицу, где формируется картинка, которая затем записывается в память. </a:t>
            </a:r>
          </a:p>
          <a:p>
            <a:endParaRPr lang="ru-RU" altLang="ru-RU" sz="1600" dirty="0"/>
          </a:p>
        </p:txBody>
      </p:sp>
      <p:pic>
        <p:nvPicPr>
          <p:cNvPr id="7172" name="Рисунок 1" descr="mhtml:file://F:\Ликбез_%20как%20работает%20цифровая%20камера.mht!http://www.fototest.ru/images/art/200505061430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886200"/>
            <a:ext cx="35052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14048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Заголовок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4724400" cy="1143000"/>
          </a:xfrm>
        </p:spPr>
        <p:txBody>
          <a:bodyPr>
            <a:normAutofit fontScale="90000"/>
          </a:bodyPr>
          <a:lstStyle/>
          <a:p>
            <a:br>
              <a:rPr lang="ru-RU" altLang="ru-RU" sz="4000" dirty="0"/>
            </a:br>
            <a:r>
              <a:rPr lang="ru-RU" altLang="ru-RU" sz="3600" b="1" dirty="0"/>
              <a:t>Достоинства</a:t>
            </a:r>
            <a:r>
              <a:rPr lang="en-US" altLang="ru-RU" sz="3600" b="1" dirty="0"/>
              <a:t> </a:t>
            </a:r>
            <a:r>
              <a:rPr lang="ru-RU" altLang="ru-RU" sz="3600" b="1" dirty="0"/>
              <a:t>цифровых </a:t>
            </a:r>
            <a:br>
              <a:rPr lang="ru-RU" altLang="ru-RU" sz="3600" b="1" dirty="0"/>
            </a:br>
            <a:r>
              <a:rPr lang="ru-RU" altLang="ru-RU" sz="3600" b="1" dirty="0"/>
              <a:t>фотоаппаратов</a:t>
            </a:r>
            <a:endParaRPr lang="ru-RU" altLang="ru-RU" b="1" dirty="0"/>
          </a:p>
        </p:txBody>
      </p:sp>
      <p:sp>
        <p:nvSpPr>
          <p:cNvPr id="8195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7772400" cy="3733800"/>
          </a:xfrm>
        </p:spPr>
        <p:txBody>
          <a:bodyPr>
            <a:noAutofit/>
          </a:bodyPr>
          <a:lstStyle/>
          <a:p>
            <a:r>
              <a:rPr lang="ru-RU" altLang="ru-RU" sz="2400" b="1" dirty="0">
                <a:solidFill>
                  <a:schemeClr val="tx2">
                    <a:lumMod val="50000"/>
                  </a:schemeClr>
                </a:solidFill>
              </a:rPr>
              <a:t>Наглядность и оперативность. </a:t>
            </a:r>
            <a:r>
              <a:rPr lang="ru-RU" altLang="ru-RU" sz="2400" dirty="0">
                <a:solidFill>
                  <a:schemeClr val="tx2">
                    <a:lumMod val="50000"/>
                  </a:schemeClr>
                </a:solidFill>
              </a:rPr>
              <a:t>При съёмке на «цифру» вы видите результат сразу же после нажатия на кнопку спуска затвора. </a:t>
            </a:r>
          </a:p>
          <a:p>
            <a:r>
              <a:rPr lang="ru-RU" altLang="ru-RU" sz="2400" b="1" dirty="0">
                <a:solidFill>
                  <a:schemeClr val="tx2">
                    <a:lumMod val="50000"/>
                  </a:schemeClr>
                </a:solidFill>
              </a:rPr>
              <a:t>Экономичность. </a:t>
            </a:r>
            <a:r>
              <a:rPr lang="ru-RU" altLang="ru-RU" sz="2400" dirty="0">
                <a:solidFill>
                  <a:schemeClr val="tx2">
                    <a:lumMod val="50000"/>
                  </a:schemeClr>
                </a:solidFill>
              </a:rPr>
              <a:t>Цена на цифровой фотоаппарат снижается  до уровня цены на обычный пленочный. Необходимо учесть еще и стоимость расходных материалов  (пленки, реактивов и т.д.)</a:t>
            </a:r>
          </a:p>
          <a:p>
            <a:r>
              <a:rPr lang="ru-RU" altLang="ru-RU" sz="2400" b="1" dirty="0">
                <a:solidFill>
                  <a:schemeClr val="tx2">
                    <a:lumMod val="50000"/>
                  </a:schemeClr>
                </a:solidFill>
              </a:rPr>
              <a:t>Компактность. </a:t>
            </a:r>
            <a:r>
              <a:rPr lang="ru-RU" altLang="ru-RU" sz="2400" dirty="0">
                <a:solidFill>
                  <a:schemeClr val="tx2">
                    <a:lumMod val="50000"/>
                  </a:schemeClr>
                </a:solidFill>
              </a:rPr>
              <a:t>Небольшие размеры фотоаппарата являются одним из самых важных критериев для фотографа-любителя. </a:t>
            </a:r>
          </a:p>
          <a:p>
            <a:r>
              <a:rPr lang="ru-RU" altLang="ru-RU" sz="2400" b="1" dirty="0">
                <a:solidFill>
                  <a:schemeClr val="tx2">
                    <a:lumMod val="50000"/>
                  </a:schemeClr>
                </a:solidFill>
              </a:rPr>
              <a:t>Независимость, надежность, удобство хранения </a:t>
            </a:r>
            <a:r>
              <a:rPr lang="ru-RU" altLang="ru-RU" sz="2400" dirty="0">
                <a:solidFill>
                  <a:schemeClr val="tx2">
                    <a:lumMod val="50000"/>
                  </a:schemeClr>
                </a:solidFill>
              </a:rPr>
              <a:t>.  Нет зависимости от мастера по печати фотографий, более долгий срок хранения.</a:t>
            </a:r>
            <a:endParaRPr lang="ru-RU" altLang="ru-RU" sz="1600" dirty="0"/>
          </a:p>
        </p:txBody>
      </p:sp>
      <p:pic>
        <p:nvPicPr>
          <p:cNvPr id="8196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7862" r="33333" b="35043"/>
          <a:stretch>
            <a:fillRect/>
          </a:stretch>
        </p:blipFill>
        <p:spPr bwMode="auto">
          <a:xfrm>
            <a:off x="6248400" y="152400"/>
            <a:ext cx="18827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72238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altLang="ru-RU" dirty="0"/>
              <a:t>Способы хранения информации в фотоаппарате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66738" y="1752600"/>
            <a:ext cx="8043862" cy="1752600"/>
          </a:xfrm>
        </p:spPr>
        <p:txBody>
          <a:bodyPr/>
          <a:lstStyle/>
          <a:p>
            <a:pPr>
              <a:defRPr/>
            </a:pPr>
            <a:r>
              <a:rPr lang="ru-RU" sz="2800" dirty="0"/>
              <a:t>Встроенная память фотоаппарата (обычно очень мала, позволяет хранить до 10 фотографий)</a:t>
            </a:r>
          </a:p>
          <a:p>
            <a:pPr>
              <a:defRPr/>
            </a:pPr>
            <a:r>
              <a:rPr lang="ru-RU" sz="2800" dirty="0"/>
              <a:t>Флэш-память или карты памяти</a:t>
            </a:r>
          </a:p>
          <a:p>
            <a:pPr marL="0" indent="0">
              <a:buFont typeface="Wingdings" pitchFamily="2" charset="2"/>
              <a:buNone/>
              <a:defRPr/>
            </a:pPr>
            <a:endParaRPr lang="ru-RU" dirty="0"/>
          </a:p>
        </p:txBody>
      </p:sp>
      <p:pic>
        <p:nvPicPr>
          <p:cNvPr id="10244" name="Рисунок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6" t="3989" r="23666" b="3989"/>
          <a:stretch>
            <a:fillRect/>
          </a:stretch>
        </p:blipFill>
        <p:spPr bwMode="auto">
          <a:xfrm>
            <a:off x="609600" y="3781578"/>
            <a:ext cx="1409700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Рисунок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" t="3745" b="9091"/>
          <a:stretch>
            <a:fillRect/>
          </a:stretch>
        </p:blipFill>
        <p:spPr bwMode="auto">
          <a:xfrm>
            <a:off x="2514600" y="3781578"/>
            <a:ext cx="4086225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Рисунок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632" y="5334153"/>
            <a:ext cx="1771650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9117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2" name="Заголовок 1"/>
          <p:cNvSpPr>
            <a:spLocks noGrp="1"/>
          </p:cNvSpPr>
          <p:nvPr>
            <p:ph type="title"/>
          </p:nvPr>
        </p:nvSpPr>
        <p:spPr>
          <a:xfrm>
            <a:off x="428596" y="642918"/>
            <a:ext cx="8229600" cy="1143000"/>
          </a:xfrm>
        </p:spPr>
        <p:txBody>
          <a:bodyPr/>
          <a:lstStyle/>
          <a:p>
            <a:r>
              <a:rPr lang="ru-RU" dirty="0">
                <a:solidFill>
                  <a:srgbClr val="7B9899"/>
                </a:solidFill>
              </a:rPr>
              <a:t>Счетное устройство Непера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0034" y="1785926"/>
            <a:ext cx="8215341" cy="1571621"/>
          </a:xfrm>
        </p:spPr>
        <p:txBody>
          <a:bodyPr>
            <a:normAutofit fontScale="85000" lnSpcReduction="20000"/>
          </a:bodyPr>
          <a:lstStyle/>
          <a:p>
            <a:pPr marL="0" indent="0" algn="just" fontAlgn="auto">
              <a:spcAft>
                <a:spcPts val="0"/>
              </a:spcAft>
              <a:buFont typeface="Wingdings 2"/>
              <a:buNone/>
              <a:defRPr/>
            </a:pPr>
            <a:r>
              <a:rPr lang="ru-RU" dirty="0"/>
              <a:t>В начале 17 века шотландский математик Джон Непер изобрел математический набор, состоящий из брусков с нанесенными на них цифрами от 0 до 9 и кратными им числами. </a:t>
            </a:r>
          </a:p>
        </p:txBody>
      </p:sp>
      <p:pic>
        <p:nvPicPr>
          <p:cNvPr id="1945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643314"/>
            <a:ext cx="4672012" cy="28575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19460" name="Рисунок 5" descr="Непер.bm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86512" y="3714752"/>
            <a:ext cx="2206921" cy="264320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9461" name="Прямоугольник 6"/>
          <p:cNvSpPr>
            <a:spLocks noChangeArrowheads="1"/>
          </p:cNvSpPr>
          <p:nvPr/>
        </p:nvSpPr>
        <p:spPr bwMode="auto">
          <a:xfrm>
            <a:off x="6643702" y="6416699"/>
            <a:ext cx="1593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dirty="0">
                <a:latin typeface="Georgia" pitchFamily="18" charset="0"/>
              </a:rPr>
              <a:t>Джон Непер </a:t>
            </a:r>
          </a:p>
        </p:txBody>
      </p:sp>
      <p:sp>
        <p:nvSpPr>
          <p:cNvPr id="7" name="Заголовок 3"/>
          <p:cNvSpPr txBox="1">
            <a:spLocks/>
          </p:cNvSpPr>
          <p:nvPr/>
        </p:nvSpPr>
        <p:spPr>
          <a:xfrm>
            <a:off x="0" y="0"/>
            <a:ext cx="9144000" cy="7143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1" i="0" u="none" strike="noStrike" kern="1200" cap="none" spc="50" normalizeH="0" baseline="0" noProof="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uLnTx/>
                <a:uFillTx/>
                <a:latin typeface="+mj-lt"/>
                <a:ea typeface="+mj-ea"/>
                <a:cs typeface="+mj-cs"/>
              </a:rPr>
              <a:t>Ручной этап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alt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 с компьютером </a:t>
            </a:r>
          </a:p>
        </p:txBody>
      </p:sp>
      <p:sp>
        <p:nvSpPr>
          <p:cNvPr id="11267" name="Объект 2"/>
          <p:cNvSpPr>
            <a:spLocks noGrp="1"/>
          </p:cNvSpPr>
          <p:nvPr>
            <p:ph idx="1"/>
          </p:nvPr>
        </p:nvSpPr>
        <p:spPr>
          <a:xfrm>
            <a:off x="371475" y="1447800"/>
            <a:ext cx="7620000" cy="2667000"/>
          </a:xfrm>
        </p:spPr>
        <p:txBody>
          <a:bodyPr>
            <a:normAutofit/>
          </a:bodyPr>
          <a:lstStyle/>
          <a:p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Подавляющее большинство камер подключается к компьютеру или принтеру по интерфейсу USB (</a:t>
            </a:r>
            <a:r>
              <a:rPr lang="ru-RU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Universal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Bus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</a:p>
          <a:p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 всегда можете извлечь память из фотоаппарата и воспользоваться внешним устройством для чтения флэш-карт – так называемым карт-</a:t>
            </a:r>
            <a:r>
              <a:rPr lang="ru-RU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ридером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352800"/>
            <a:ext cx="3333750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28916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511107" y="381000"/>
            <a:ext cx="8001000" cy="12160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be-BY" altLang="ru-RU" sz="4000" b="1" dirty="0"/>
              <a:t>Сферы применения фотоаппаратов</a:t>
            </a:r>
            <a:br>
              <a:rPr lang="be-BY" altLang="ru-RU" sz="4000" b="1" dirty="0">
                <a:solidFill>
                  <a:srgbClr val="660033"/>
                </a:solidFill>
              </a:rPr>
            </a:br>
            <a:endParaRPr lang="ru-RU" altLang="ru-RU" sz="4000" b="1" dirty="0">
              <a:solidFill>
                <a:srgbClr val="660033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457" y="3429000"/>
            <a:ext cx="8358278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  <a:defRPr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Широко используются в полиграфии, научных исследованиях, медицине, геологии, криминалистике.</a:t>
            </a:r>
          </a:p>
          <a:p>
            <a:pPr marL="342900" indent="-342900">
              <a:spcBef>
                <a:spcPct val="50000"/>
              </a:spcBef>
              <a:defRPr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этих и многих других отраслях довольно часто возникает  необходимость получения снимков практически мгновенно с последующей обработкой и пересылкой их на большие расстояния через сеть Интернет.</a:t>
            </a:r>
          </a:p>
          <a:p>
            <a:pPr>
              <a:defRPr/>
            </a:pPr>
            <a:endParaRPr lang="ru-RU" dirty="0"/>
          </a:p>
        </p:txBody>
      </p:sp>
      <p:pic>
        <p:nvPicPr>
          <p:cNvPr id="12293" name="Рисунок 2" descr="folympus%20(c-you)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796" y="1371600"/>
            <a:ext cx="2895600" cy="191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84776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715" y="381000"/>
            <a:ext cx="5105400" cy="12160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be-BY" altLang="ru-RU" sz="5400" b="1" dirty="0">
                <a:solidFill>
                  <a:srgbClr val="660033"/>
                </a:solidFill>
              </a:rPr>
              <a:t>Видеокамеры</a:t>
            </a:r>
            <a:br>
              <a:rPr lang="be-BY" altLang="ru-RU" sz="5400" b="1" dirty="0">
                <a:solidFill>
                  <a:srgbClr val="660033"/>
                </a:solidFill>
              </a:rPr>
            </a:br>
            <a:endParaRPr lang="ru-RU" altLang="ru-RU" sz="5400" b="1" dirty="0">
              <a:solidFill>
                <a:srgbClr val="660033"/>
              </a:solidFill>
            </a:endParaRPr>
          </a:p>
        </p:txBody>
      </p:sp>
      <p:pic>
        <p:nvPicPr>
          <p:cNvPr id="13315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12" t="59319" r="14833" b="26785"/>
          <a:stretch>
            <a:fillRect/>
          </a:stretch>
        </p:blipFill>
        <p:spPr>
          <a:xfrm>
            <a:off x="5373329" y="381000"/>
            <a:ext cx="2895600" cy="2209800"/>
          </a:xfrm>
          <a:noFill/>
        </p:spPr>
      </p:pic>
      <p:pic>
        <p:nvPicPr>
          <p:cNvPr id="1331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24" t="23932" r="58974" b="60684"/>
          <a:stretch>
            <a:fillRect/>
          </a:stretch>
        </p:blipFill>
        <p:spPr bwMode="auto">
          <a:xfrm>
            <a:off x="5601929" y="3019527"/>
            <a:ext cx="2667000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77" t="22221" r="11539" b="60684"/>
          <a:stretch>
            <a:fillRect/>
          </a:stretch>
        </p:blipFill>
        <p:spPr bwMode="auto">
          <a:xfrm>
            <a:off x="2576263" y="2340905"/>
            <a:ext cx="2819400" cy="234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" t="54700" r="83022" b="31138"/>
          <a:stretch/>
        </p:blipFill>
        <p:spPr bwMode="auto">
          <a:xfrm>
            <a:off x="3563007" y="4690405"/>
            <a:ext cx="2331608" cy="1759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1" t="53845" r="58974" b="29060"/>
          <a:stretch>
            <a:fillRect/>
          </a:stretch>
        </p:blipFill>
        <p:spPr bwMode="auto">
          <a:xfrm>
            <a:off x="267929" y="1866900"/>
            <a:ext cx="25146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0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59" t="54700" r="15075" b="30943"/>
          <a:stretch/>
        </p:blipFill>
        <p:spPr bwMode="auto">
          <a:xfrm>
            <a:off x="458429" y="4110139"/>
            <a:ext cx="1953695" cy="1991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1" t="53845" r="58974" b="29060"/>
          <a:stretch>
            <a:fillRect/>
          </a:stretch>
        </p:blipFill>
        <p:spPr bwMode="auto">
          <a:xfrm>
            <a:off x="296832" y="1796612"/>
            <a:ext cx="25146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1" t="53845" r="58974" b="29060"/>
          <a:stretch>
            <a:fillRect/>
          </a:stretch>
        </p:blipFill>
        <p:spPr bwMode="auto">
          <a:xfrm>
            <a:off x="110358" y="1447800"/>
            <a:ext cx="25146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48023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0"/>
            <a:ext cx="8001000" cy="12160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be-BY" altLang="ru-RU" sz="3400" b="1" dirty="0">
                <a:solidFill>
                  <a:schemeClr val="tx2">
                    <a:lumMod val="50000"/>
                  </a:schemeClr>
                </a:solidFill>
              </a:rPr>
              <a:t>Видеокамеры – устройства для создания подвижных изображений и дальнейшей обработки их с помощью компьютерных программ</a:t>
            </a:r>
            <a:endParaRPr lang="ru-RU" altLang="ru-RU" sz="3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340" name="Прямоугольник 1"/>
          <p:cNvSpPr>
            <a:spLocks noChangeArrowheads="1"/>
          </p:cNvSpPr>
          <p:nvPr/>
        </p:nvSpPr>
        <p:spPr bwMode="auto">
          <a:xfrm>
            <a:off x="304800" y="2819400"/>
            <a:ext cx="49530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just" eaLnBrk="1" hangingPunct="1"/>
            <a:r>
              <a:rPr lang="ru-RU" altLang="ru-RU" sz="2000" b="1" dirty="0"/>
              <a:t>Цифровая видеокамера – </a:t>
            </a:r>
            <a:r>
              <a:rPr lang="ru-RU" altLang="ru-RU" sz="2000" dirty="0"/>
              <a:t>это устройство,  в котором  в цифровой форме происходит как формирование видеоизображения, так и его дальнейшая передача.</a:t>
            </a:r>
          </a:p>
        </p:txBody>
      </p:sp>
      <p:pic>
        <p:nvPicPr>
          <p:cNvPr id="14341" name="Picture 5" descr="cifk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921124"/>
            <a:ext cx="2819400" cy="247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641849"/>
            <a:ext cx="17526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26233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366969"/>
            <a:ext cx="6789737" cy="1216025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be-BY" altLang="ru-RU" sz="5400" b="1" dirty="0">
                <a:solidFill>
                  <a:srgbClr val="660033"/>
                </a:solidFill>
              </a:rPr>
              <a:t>Веб-камеры</a:t>
            </a:r>
            <a:br>
              <a:rPr lang="be-BY" altLang="ru-RU" sz="5400" b="1" dirty="0">
                <a:solidFill>
                  <a:srgbClr val="660033"/>
                </a:solidFill>
              </a:rPr>
            </a:br>
            <a:endParaRPr lang="ru-RU" altLang="ru-RU" sz="5400" b="1" dirty="0">
              <a:solidFill>
                <a:srgbClr val="660033"/>
              </a:solidFill>
            </a:endParaRPr>
          </a:p>
        </p:txBody>
      </p:sp>
      <p:pic>
        <p:nvPicPr>
          <p:cNvPr id="17411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24" t="43825" r="58974" b="41881"/>
          <a:stretch/>
        </p:blipFill>
        <p:spPr bwMode="auto">
          <a:xfrm>
            <a:off x="1143000" y="1426190"/>
            <a:ext cx="2244725" cy="1705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9316" r="37180" b="41881"/>
          <a:stretch>
            <a:fillRect/>
          </a:stretch>
        </p:blipFill>
        <p:spPr bwMode="auto">
          <a:xfrm>
            <a:off x="685800" y="3659981"/>
            <a:ext cx="1801813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76" t="42735" r="10257" b="40170"/>
          <a:stretch>
            <a:fillRect/>
          </a:stretch>
        </p:blipFill>
        <p:spPr bwMode="auto">
          <a:xfrm>
            <a:off x="2759177" y="4191000"/>
            <a:ext cx="2362200" cy="181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5" descr="11284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0"/>
          <a:stretch>
            <a:fillRect/>
          </a:stretch>
        </p:blipFill>
        <p:spPr bwMode="auto">
          <a:xfrm>
            <a:off x="5758681" y="3957637"/>
            <a:ext cx="1981200" cy="228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9" descr="f010363885154fecab2acc4a5a9e04e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426190"/>
            <a:ext cx="306387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1713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810000"/>
            <a:ext cx="8001000" cy="1216025"/>
          </a:xfrm>
        </p:spPr>
        <p:txBody>
          <a:bodyPr/>
          <a:lstStyle/>
          <a:p>
            <a:pPr eaLnBrk="1" hangingPunct="1"/>
            <a:br>
              <a:rPr lang="be-BY" altLang="ru-RU" sz="3200" b="1">
                <a:solidFill>
                  <a:srgbClr val="660033"/>
                </a:solidFill>
              </a:rPr>
            </a:br>
            <a:endParaRPr lang="ru-RU" altLang="ru-RU" sz="2700" b="1">
              <a:solidFill>
                <a:srgbClr val="660033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44910" y="835741"/>
            <a:ext cx="5117690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be-BY" sz="2400" b="1" kern="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Веб-камеры</a:t>
            </a:r>
            <a:r>
              <a:rPr lang="be-BY" sz="2400" kern="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– цифровые камеры, способные в реальном времени фиксировать изображения, которые затем передаются по сети Интернет или по другому видеоприложению.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>
              <a:defRPr/>
            </a:pPr>
            <a:endParaRPr lang="ru-RU" alt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defRPr/>
            </a:pP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Веб-камера используется как устройство для организации </a:t>
            </a:r>
            <a:r>
              <a:rPr lang="ru-RU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видеосьемки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видеоконференций или видеонаблюдения и передачи видеоизображения по сети Интернет. Для работы веб-камеры в сети не требуется специальных устройств. </a:t>
            </a:r>
          </a:p>
          <a:p>
            <a:pPr algn="just">
              <a:defRPr/>
            </a:pPr>
            <a:endParaRPr lang="ru-RU" sz="20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5" descr="d56e39a8a29eaafcc1fa3c821f4b35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041" y="1066800"/>
            <a:ext cx="2016125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55019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001000" cy="1216025"/>
          </a:xfrm>
        </p:spPr>
        <p:txBody>
          <a:bodyPr/>
          <a:lstStyle/>
          <a:p>
            <a:r>
              <a:rPr lang="ru-RU" altLang="ru-RU" b="1" dirty="0"/>
              <a:t>Применение веб-камер</a:t>
            </a:r>
          </a:p>
        </p:txBody>
      </p:sp>
      <p:sp>
        <p:nvSpPr>
          <p:cNvPr id="21507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 algn="just">
              <a:buNone/>
            </a:pPr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Основное назначение «комнатных» веб-камер заключается в использовании их для видеосвязи между компьютерами через Интернет.</a:t>
            </a:r>
          </a:p>
        </p:txBody>
      </p:sp>
      <p:pic>
        <p:nvPicPr>
          <p:cNvPr id="21508" name="Picture 2" descr="LifeCam VX-30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858" y="3824646"/>
            <a:ext cx="1828800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AutoShape 4" descr="data:image/jpg;base64,/9j/4AAQSkZJRgABAQAAAQABAAD/2wCEAAkGBhQSERQUEhQVFRUWFhgYGBgXFxcaGBgYGBgYFxgYGBcYHCYeFxokGhQUHy8gIycpLCwsFR8xNTAqNSYsLCkBCQoKDgwOGg8PGikcHyQ1LCkpKSopLCwsKSkpLCwsLCwsKSkpLCksLCwpKSksKSkpKSksKSksLCksLCwpKSksKf/AABEIAMIBBAMBIgACEQEDEQH/xAAcAAABBQEBAQAAAAAAAAAAAAAAAwQFBgcCAQj/xABPEAABAwICBQcGCggDBgcAAAABAgMRAAQSIQUGMUFRBxMiYXGBkTJSobHB0SNCYnKSk7LC0vAUFTNDU4Ki4VSD8RYXNGVzowgkJUSUs8P/xAAbAQEAAwEBAQEAAAAAAAAAAAAAAQIDBAUGB//EAC4RAAICAQMDAgUCBwAAAAAAAAABAhEDEiExBEFRBRQTMmGRoSJxBhUzgbHR4f/aAAwDAQACEQMRAD8A3GiiigCiiigCiiigCiiigCiiigKlpfTjqXlJSspEwAAjdEyVA7zSP64f/iq8EfhqmcoGkXucaQw4W1OuuEkGJAIAk8OkahW9F6SOy6McecVH2aOSXIUW+DThpZ/+KrwR+Guv1k9/FX/T+Gs0/Uuk9n6WfrV/hrleiNJAx+lqn/qr91V+JHyTpkaeL53+Kv0fhr1d29Bhxc7pIA74FZgND6S/xavrnPdQdD6S33ivrnPdTXHyNLNHtdIXClKCwttIAwq55Kio7+iE9Edc07Di/wCI59M1la9F6RG28V9c57qbm00hMC6cUep13PsETTXHyNLNdxL/AIjv01V0MfnufTX76xy7ZvWgecvFBXmB9xS+8JnD/MRUedIXf+Ie+uc99TqQ0s264fWCB8IqflrgbvbXNvohtBlCMJ4pkH0Vhy9L3Q23D31znvrgaYuf4731znvpqXkaWb/zSvOc+sc/FXvMnznPrHPxV8/jTNyf3731znvqQ0Um7uFYU3DoymVPOx2Zb9vhTXHyTofg25y1MGCuYylx2J3TCtlNbO3eK1c6gJRhGEpfeUsq3yDACY2ZzWYHVm933Z4n4Z6ogtXX8dz61z31GuPkaJeDc/0IfL+m5+KgWI+X9Nz8VYYLe6/jr+tcrv8AQ7n/ABC/rXaa4+Rol4Nw/V6eCvpL99A0YjzT4q99YiNH3P8AiFfWuV2NFXR/9wr6x2muPkaJeDa/1U35n2vfTVFknnCkswnzjizy8KyD9S3X8dX1jlTXJ0h1OkihbilYGlkjGsjPDGSvnVKlF8Mhxa5Rqug7f9sEkpAdgAHIfBtzHeSe+il9Xx0XTxfd9CsH3a8qSCVooooAooooAooooAooooArh5cJJ4AnwFd000quGXD8k+nL20BjusRCtI2iDsS2VmesqP3BU4HO4cfzsqvXjmLSzh2820kegH75qYx8czw3Vz5vmN8fA7DmWWQ48aT5wbqRL3f6hSXO95rE0Hin6bG4kxvPZ6JpG4bXGWU8arV9ZKKukSe3dREUW1xDaf2iwo+aFD0qOXcAe2mesek0NtDmVhKVZEJIBJ4KIOI798VR37aNwry2tJS5lsKT6Y9tXFC6lzXoamvWWchT9prZSwMHLWRspo7bxsq0C2BFNbiyHCosFcCKs+pLmFwiQARi70gxn3numoN9mDFTeqeThnzSmdglXEndVXwXL5eEc2oyfJOXHKDO41SlW9XdTJUIO8bO3vphc6DIFUTJoqhZrpKKfXVrhMUhhq4o6bTSyRSbaaVTQkUFdcnSMWk7tXmtgeKkD2GuacclSZub5fykj+pZ9la4eWYZuDSdXT8AD5y3VeLqyPRFFdauJi0Y620n6Qxe2iuk5ySooooAooooAooooAooooAqM1hXDB6ykemfZUnULrO5CEDiufAH30QZkFmvFfXq/l4Z+acP3KlsQHUPSarmgLieeXvW6o+JJ7zma0TQOpylQ5cggbQ3sJ+fwHVXLk+Zm8OCN0dohx/NIwoG1R2dg4mpb9TpbT0dvnHaT+d1WdaIGFIAAGQ3CNwrOeVRTiW7bA640ldyltZbVhOFYVv7qolqaRpdKx/eoUBkBVavmM89hnxp2vk2ThxO3VyoEE9K4Uc9wyAmZ20krk+0chI53EpW/E8uBM5mVdU99dHt63bMPcXskQd0yATG+mtvklwEhOQ7+kKn1av6NQBDacIIBcwrUgTkMayYAnfUdrnq60xbpcabQkBxrpJSASCoDbwzq3wFV2R8Z3wN2ECBnvqRaQKird5JBAOwwY3dVSdssZTXKzoJe2twRSrllXeihIFSos5mqNlkinaU0blltFJ6rKwvwPNM9xHvq0XOihntz6zUCmzLT+MDIpVI/PXSwXNi7CFIKzEqSnPMkmAP9Kkdbv0ltpItWS84omchhQkDMnMSdwE1Q2HS9dMgGTzicusKBmr7yga8osGSE9J9eSBBIHFSt2QOzrFWhHYzyzopNy1dADnm0ZmDhUkKTmQZTmMuo01elPXPYP8AWk9Gaz3dxhU6gFolUrwhMk4lYp2DZGWWRmnCkmZA7zkN2wbaqIy1LaxNtcmBM8DS0Rxpnc6LDi0la1gDbgjjmRO+rJpm1bwNuNThwpBkgztAUY35EGotp7hSadS+5DHtPjT/AJKjFveufLJ+ihSvbUa+qEk8AT6KlOThuNE3CvOU9/8AWE+2urD3K5uxp+im8LDSeDaB4JAopyhMADhlRW5gdUUUUAV5NBqq6M1sVcpeWhOBLdw6yJzJ5ohJUdwkk5bgBUpWQ3RasVGKqo5dvHp87gSmZJKUp71EUmdJPpGMuoDe3EtScP0iBVtBKaau/wDJcKKgNAabU6qCttxJBIU2UkSN0pPD1VPTVWqITs9qq683WBE+Y06vwT/arVWe8qNzDFx1MhP01R96iJG3JHqs2LVu5WMS1FWGdiACUyB5xjbuq9Xd4hPlLQn5ykj1moDUvSjLGjrZCnEghpJInOVSo7O2sf5ar8Kvw4y4QlbKASmRmkqSdmZyArCSTdJl1a3N0uXxzZWghcJURBBBhJIzFY9pHWVd/orn3gnEzdsFQTkCMSc43ZLI7qjOR3W7mBdNuSsLCFAKUYBGIK8ZT4VDaN0th0ffsZdPAoTtBQucuGwVVRpmjlaNj0ta4ELcccSlJThQAopWQM8IJ2zAmIMCsz0zrNbtLMBROIKSAcRA+co7ult21xp7lRL6yQ+8gBAwhDaIKyM8lHogbJzJrPnlqcVJCoyk4dwgTHZ110yep2znitKNXtdaLZ20w86lCCtZIUFFZJHk4B5W2dsVF6c1y/SLFbSgjEnm8wYPQcR8U5zkco31VtAvvsKJYAzBCVrgRMSUyqM4HHZUsxqcq5WXH7lpJJBVgSVKmBtOQBjPvmqalEvTY00fdAPvTvg/nxqw6P0gk5AgmY3bY2duR8KhdPaHC37j9HQ6pJS2EdAgFQKccmckwkwd8ioBOrlwVYA04o5j9msx9EGstMZdzS2jXdG3aZSAtOKYjEkneSIBndVssRMDfVA5P+TktOt3Ny8lCBiJZwOBROEoBMgAeVNaO5f2rYlAcMcMh/UawmknszWLbW4o5ZA8KqetFtgCFDjB6wQfdXdzymNJeCC0QkqhSisEp68IGwHbnTjWtGNLOHNJJMg5EYTHbINVqibIfVo828lxWWFQM5DLf6JpZzSrGkEuPXLZLdsVYAlUKAWoKxLmceSZ3cKd2ujwtPNqEY4Rl8XEYn+qjReo7jdvehxJBS06BthZwEpI84b6i5PaJjlW6O9VHTdPqWptIbDbvM9EQIeAVCRkNsDgAK60pblKz7vzwpnyWOu5pIHwdugEE5w4447InjiTl8kVN6WOIqOFSTvChB39xHWKuzTHtsytqmuCo59fXSz201xUGjGt+6Q0sx8RXqPXVo1EYjRCB57kfSfSj1VUtOOQw580+nL21fNT2Y0bZJ85bR/7pc9Sa6sK2ZzZuS/iivBRWpke0UUUB4azXUr9jdD/AJjeD/uCtKNZlqmiW74Ax/6lfDslQHtq0eSsuDhu+/Tb9xJ/4W02J+KpaTGJXEYgs9iOusl1614cunis5iZbSrNKGz5PQIjnFCFFRnaANlaLqtZqT+s7efhcKgOJkOhJHUecQe8ViKHcaiF5TGwDakQAOFWkUgTup+ubtrcJWDEkTEJxbOiqIByGROwweNfVui7wOtIcGxaQrxr4zFqpC04QcWIYeszkOvOK+wNU7QtWbCFeUltIPaBVGaIlTWU8rN18E6POdbR4dL7lavWLcpT2JbKfPuVK7hl9+hJRkuucFemovTlo47GFC1GIgJJPGtPVdIPkpPeR/euReoTmtSEfOUB7RXCp07SOvRaozXVnVe4xklpaUlPxoTJkbAc6sWi9R14lFwdEkwMcmNsQExtJzmrANabdMy5iPyElXpAj00g/rmk5IZdWZAlRCRJ2byd43VLnJ9iFGKGlxqSf3aQD1qHqIpqnk6uXFRzrQSRvxH0JSAalxpu6MYWm25MZlSjnPZwp7zN0vAlT6k48XkAJGQncJonJB6Rhb8mASJduFRvwJCB4qJ9VTdkbO2bCcaTB3qK1E9eGmadDtpSrnVKWQNqiVdW+vbC0QG1gJHRcI9CT7aNN8sJpcIeu6026CMLa1k8EQJPWoikjrU6owhgDZ5a52zGSY9dQ7+mG1KQEwTKVZbgDx7zTpq4GPECCMCSOG1VVSizWUMkYqTVJ8DLS2sV1mMaUD5CB61Saouk9MPLJxuuK6iox4bKsen9IAgmQSdw76pFwpROSTW0I/Q55SFLdUGavGq+sClNpaWMQbVKDOaAQZEbxMdmdZ+lZG0Hwqd1ad+EEbd1RNbFotGz2yZCTszTuHj2bKs2krTnWCkLWAZB5tRQesSD11S7fSUpSnKchtk9ezZV51ebJZz84+oVnBbMtNqyF1Q1FYZUt1KngoqgjnTBiIkCJ7Ca91lWkLUJTlxMeurfaM4QR1z6qybWskvPGTAWs7eBNbaFpRlFvVsNbk9/ZnSHO0xs7QPCW3BO8GQR4Vw6y6gwSRHHOslUnUWdeXFkxf1I0GsLvwC+uPWPdWpavM4bfRyP+mfBhxXrisb008otwd6hnFblYMwu0T5raj9FtKPv10440jhyO2WOiiirlAryaTdeCevqGZpi9bOu7VllHBEYz2qOSe4UIJImsz1V8nSA/5nefaQfbVlutQ0K6SLq+bX5yblZz+auU+iqnqfbqbbvkKWpxSdI3IK1QFLOFrpGMpJ4VaPJEuB3dMJ59FwDzbqRgUYJS635q4zkbQrdA7Ko+t3Ja3cuqfs3m2ysyttyUjEdqkEDKTnEe6rXpVh4rPN4cEDygomd+6KRsbJSVDGsE+aEIE5HImSevZurRqzJbEfyeck4RcJcunUurbGJKUA4EkEZ4iAVKz4ADbnlG1pTFVbVFELV8z2irVWcuTWPBw6uEk8AT4VguvrilP2yUmFBCljqKiM/6K3HTDmFh0/II8RHtrDtYVYtJR5jKR4yfv1V8MuuSJVoZ1aAVurMnPpEbyN3XSidXG0pSoiSFomc8ioA+hVTjbeJtQ4GfUqm63UhtQWoDtMZ7vSBXLv2NxyNFtpUISK8uLQY1pEDNtQPYR+Co13WNsKJxFWQ2cZPHt9FMNI63SqUpAMbSeBnd2mp0tkakWXSS8GCSOi42e4qwn1mpFVyAELxAYVHadspUPaPCs1v9ZXVycUdkbjIpovSKlDNROfGatoI1E3p7XR3nFtICAJIJ2yCciJMbKr15pl8LHOOLKVGSkEwTAElKYB2Dwri4cCslZ0hbvpTixmYjDIJ37NuVS40SnbJbR9+pRcg5qgDEiAmOBkkRwqYbWAjABIyOInOcxsEnMnfFR1rarWBhAGKIn0ZDtqYb0SWkhSzJJ2RsI4VilcqR05Mjcf1EZzGKQJyPdSKtFKPVVhQwT1Dwp01Zca7EqW5w/M9kVUauqO/wpVnVlwHIkd9WpxIQkn8k7qbN3ZG+ubL1MYfU9fo/Sc3URcn+nxfc40doV5CkELOShv661bQWleZRgWCrOZ2HON3dWdW+mCkiQDH53VO2usjavKGH0iqR6jHL6EZ/SupxLi/2NGa0okiUgn0VlOvKsCHCRBcWQNu8kn0eurnY6Tb5uQtEZ/GGXurKtb9NC4ehJltEhPWTtPqHdWs5pR2Mui6aUsy1JpLdkPa3JbUFJOyr/ZqS+2MQzjI8P7VU9EaD5yFLMDgNp9wq5WLYSABXmZJ1JNH02WEZY3GSKxrRYYSyjep0D8+NbPap/wDNIHmsuelbY+6ay7WRvHd2COLw+0itUsBN0s8GUf1LcP3RXr45aoKR8Znh8PI4+CXoooq5ichNdV4awrW3l/fbuXGrVpoNtrKMTgUpS8JIKhCgEgxkIPsoDdTVbXqsGy8pmTzzynlAnYtaUJVE7jzYMcSaxt3lkubhsxcm3X1oRHWAoJ/PA1Xm9ar+9KktuvrIEkrucKUpmJMlCQKlbFXuabyhON2IbdukuHF0EhtQ3SrPMe3ZVh0DqU2ttp9JjnG0LSYJUAtMgEzGxUf6VhtxaBQUm9vmUBCiOaSXnlKIAIUFIlOAzkrFxpF3WNsIQDdXzy0pSjJQaaDaSBgSMRWpOEQMk51bUyFFH1JovRCWZgkk7SeHACpCso5N+UezE27YfbZTmlx9eMYifJJxKKQdo3bdk1qNtdocGJCkqSd6SCPEVVlkMdZFxbq6ykf1A+ysC09pApvrlSY8oI7MKUg+kVu2s6ughPFfqB99fPTz2N15fnPLPioxTsSdHSDyp6RAPDIeimhYO0n1mlxM7a8xCq0TYgLXYaRdsSSAM91Pg5wFK2ywDJ/0qaIsj/1CEp6S+kRsA2dquPZI66Xa0SIMJmeNTLS29qsxuwwc6WVh7BumstSumarFNx1JbEMnQoO3D9EUlc6qoVMdE8U+0TUyu9bBjEFHgnM+ArwLndhHX5Xo2fnZWOTPGK2PS6P0zLnkr2QtoyzShCElU4QBsiIipO9fbISBuMz1RsqJBrua5F1UlwkfQ/yLBdttjhNxtAyJ6p2fn0b6VQ4dpj8+jcah71UAmldHXYKE4jJ3z4eqjyOUbZquihhlogkPbx0mBw29sU3KqXMGmzzVczds9XFFRWk5U+KbOaRjZSb5qNdVW8MaObqOocNkL3ekVKyJyrxszTJdSFsmtqSR58JSyT3HbbhTsJHZU9oTTDisSVZgDJW/sqANTGh0YUTvJn2AfnjWE0qO2cVRLBsnSmj0nd0z4qP3a1PRQ+HfPU0nwSpX36yvV24L2mWTEYGlH+hRH2hWraFHSuDxdA+i02PfXrwSUVR+f9Rq+LLVzZK0UUVYxGr61DZXzTylahOt3LzzDZLSlqUQnMpJJKujtwzMbYr6fIqD0voQLJUN9SirtHx6kwacMoSsgbzlu9uXqrb9beS5m4lWHmnPPQMiflJ2Ht21kusGpVzZmVpxI3OIzT37099KF2c2+rLhdDJSvnFHopDZUV74SJGcCdsZHOrU1qJzIBfSwx13Vw2g9zTeNXdNU06wXBbDZcVhGaTAxDDshflDfvpCzYaUCp10pMnJKCpR65kDbltoTT7l4c0nYMbbtTh820tgB2c7cqPiE091O5SG2r+3RbW7gDrqGlreuHHFlLiwkwhOFsHOR0TsrPS6yCA20pZ4rVtPUlAHrNXXk11TfuNIWrjrRZZaWHJwYQooIUlInaSQMzumljZG8a0qMoSNuFR7zAFYx/u9vUiAWD2LPtTUxy1afdb0ghDTriMDCZwKUnNSlnODwAqkta3XgAi6cPUVevF20BML1D0h5iD2OI9pFcHUy/G23nsUg/frxrWjSY2PYv5rZXqJp23rjpUfFKv8lJ+yKAZ/7OXqdto53D3GvBo+6TttH/oL9iafr5S75sw4hsGJhbSkntiRSzXK3cja0we5Y+/QlOnZBvsOEjFbOgA721z6U1EXNoskyggdYI48RV+a5Ynt9u2exax6wadN8sh+Na+DvvRWfwo8nX7zJp07fZFFsr9LaQIA49Z7zTtGl0cauqeV1k+XaK+k2fWBXX+8uwV5dmr6thXtrJ9NB7nfi9c6nGlFVX7FNGkUcfXXX6enjVxOueiFeXaR22zfsNeDT2glbWUj/JWPs1T2cPLOlfxFn7xj+TPb+9nj6aWsnwUJnLLZV/S7oBW5Ce64TXo0ZoFWx1Kf854faq3tlVWYx9byKetxTKShyNhpVN0e2rmNU9DK8m6A7LlP3q7HJ3o5XkXiu59g+yqPpE+51x/iBrmH5/4UV1QO0RTB5mtL/wB1FufIvHP+0r1RXKuRwHybtfe0D6l1K6ZrhlcnrcMnMH90ZaGsxUkwiBV4VyNO7rpPe0oepdJq5JLobLhk9qVj2GksEn3GH1bDB24v8f7KghvEQOPq31MbgBl/b1RUonkwvkzhctz/ADLH3Mq4Xye6RGxLBjg5HXvSKz9tK7OiXrOBqla/se8nDeLSaz5rB2cTgHtNazoIdFw8XnfQoo+7VE5PdUbi2uXnblCU40BKYWFZlUnZsGQq+6A/YJPnKWr6Tile2u6KqKR8tmmp5JSXdkjRRRUmQV4RXtFAM7ixCqgb/QAMwBB2jd4VaqTU1NSiriY/pfkjt3VFSEhpRmcIy37tlNdG8idsjNwrdPyjA8ExWyGxBrw2qE5mO+ptFaZTNFalMM5NMoT81Inx21NIYQwUrcITGYB2nsSMzUhdXJKSls4CRkqASOsJOXjVR0jo0pJKrkrWeLYUo9pCxlUFtJnvK3cMvXocDTgKm0gqDoEhMgdDAoAx11Q3GkwcPOA/KUkj0JBrbH9VkrBU+lLit2IjIdSRMd8nrqFu9UrMT8FmNwVA3HaUjPPZU0SZPzZ4ivebPAeA91aa9qVaAScaSYgYhJntUIFJ/wCwNuUqUFuAD5p9IWR40oGetIJ2qSnIbQrP6INK80fObPesetFXlHJyhU4XVZCc0n1AGaRHJzPkvDvSsekpApQKaEK+R9YB64owL80HsW2fvVbBydrJhLqCeEEeuKRXqC7MBxomY8tP4qUCtwv+Gvug+o0EqG1twfyKqxL5O7kEiEEjaJzHcJpNWoF4P3R7sX4agHNrr6+2UmE9HDGJpXxW+aEzt6PrNDWvhEYm2FRHlIVmAjBvPDPtrxep92n92sfzR7RTdegLkbUOeP8AegGukdMoecxgIR0Upwp2dFITPfE0gH0+cPGnDmi3xtQv6M03c0eve2fqx+GgPQscRXsDqpuq04oH0QPZXHMjgPSPUaAk7MNdLnAvZ0cGEQeufznTxLjAPRXcAR8mZk8OqPE8M4Dmhw8FK99e82RvV9L3ipBNtaTeB6Nw4nhLy05SY3xu9NO29YbweTeL/wDlJ+85VYhXnHvPuivca/ONAXBrWzSI8m6cP+a0r7xpRXKBpFswq4VPBSWj92qXjV1HuHur1Dyvkj+Xq6qAvLXKdpAH9sk9rbZ9SRW46uT+iW5MSWWyY2SUgmO8mvly3WpSko6AxEJHlfGMcOuvq6zYwNoR5qUp8AB7Khki1FFFQAoorwqA20B7XK1gZkwKYXGlwMkdI8d396jHXlLMqM9XCgJR/Sg2J8f7VH3V5Gale/uFNyg9lIfoJxYgozumDHZUkHLt0tzJPwY68lEdU7KVt7VKc0jM7TiSSe8166ytWRcMbxAz6iZ2baFAgQMI4dHZQHN6ThPtwAeiq7cIKleVHWFkR3RB9NTa2gNuY4ZbeNM7gg7SU9gBjvqUCKvERCekBxxIxHf8fpHjt7q8fY+DGSnOuEKw9mxI9NPHW0KBBI+ctEz2Rs7TwpNy1ChBcaUBsCgoAdggAbKkgbs28JM4jI8jAEk9ZCOke8gVzYsEEkQkJ2nmykj5IJMA9Yk08btFAEJ5mDtwuQT2kme7ZXrGjlpzSiY2fCBQT1gTtjjNAMEkFwhGAknYovEk8TOaxS928QryyVRn8KE9uFOxOe4mnBsXZJi4z2wqZGzhl3VzcNKMShaY3c0kjvnM+igoTuUyhJ7wBzZn5zix0uwSKEIKgZHS2YlplXYhKCDEbzIrp5YIzGfnrbk9wmABwz7q9tQII6JABMAFtG8lTip2RlnNAdMvLyBxmNghaAOJUpKoAG2vFaVI6JcAG2QXTln8YjPsmuWloSYBaGXnqMJ6kmQTG+KWU2oGfhYOebqQTwyzgGhJy7fkbhCgI5xTZXnsMFHR7we2vW3kkE4EuYfK6LWAEifKgEkDur1bajO0q2qShKVJSTuKjmTs2zt27BQWZABEAbCtuZUfMbTkD1wTnu3iBNCEESptBnYkNjErjGBWQ6zSZ0c2pWdu2B8pLgwjrOMj0Uo06BPROeWTZT3lW0DbszzpHmBJMtRPBzuG2hIzutFWpMC1yjMnEM/oGkl6uWJH7FQVvEwO4lAz7hUu50iCVJy+WpIA4RsApZLYQApZEnNI5zLtVO7q30BXndS7HDJDiMpAkHENm5QjbvpsjUWzUCcbiEj4xggE7E5LJJ6gKspgy44opSTEpdBxK2hKUhOZgdwpi5LisagchCUgyEDeEzEqO9W0+ihDKRpPVMhYDLbikb1SiT1JSSIjr49VNLnVtY8hp89qUnL+U1ouLq7JRB8QszTXSl4GihoArefUEBCc1BKjCjA4Ce8dRNAUXUrQJvL1lpIOSg4s7g2gpJPs7SK+mxVF5ONQF2K3nXSjG50UoRmENglUEkZmSBll0Rtq9VQsFFFFAR9zphKfJ6R6tnj7qiri8Uvyjlw3VR9edQ9INv8AOaMAUyoSW8YCkLkzhxESk5ECcsxsis9v9cNJWjymHwUOJiUlRnMSNi4MjeKnYg3dJrqaxVnlA0klIUWHigiQoJUUkcQrAQR30qnlifR+0aUO1I9qRQGzA16ayJjlrG9JmduAHfMZLG7LZUpb8srB2iO5Y9QNAaPNcKqlscqlqraoD+Yj7SRT5nX22UcnE9mJs/f9lAT7gpg+3OwfnrpNOsbK9i/WfVNKHSSCICkx1gjxkCpAk3bpTntPq7K6Ueum6m0rzSQetKx76QNguci6OxQPqqQPSjqHgK85vqHhUauxcGx1wdqAfbSOB4bH0/zIj1UBMpR1R4j203e0gRkgq7cR99NWXVlJxrCvm5D+9eUA4GlnfPPia4c0m4qMRJAM7tvWIz76Rw17zdCBZOk1TJCSeJQ2T9mu1PIWIcaQudpUCSo8SZzpBLdKJRQDoXaIwlsBO5IJA2bcpJPqoYW2kjCObMHpErXh4YUxtzOc5ddJBugt0JHRCCqS8Ms8i+knq8qCe2llKxZBxAG4c6QRwEqT0jtk1GFBriKAm0sk5JKSfjHnGyBwCMQzPEwY7dnJsSJU7ISM5xNLJ4AAJmScqhsFdJRQHN28VqJOQB6KdyBwEbzvO+o1ejlk4iQRO3CodwIUBkDUrgpS4v0MNoXcLhOIJbSTvUdoHp7poCN0jfJs2gogrdX0Wm8ypR2Z7948Y2mrPqBqSq3Krq76d26M5/dJI8hPAxtjs4ylqhqcVXC767lTilK5hB/dNyQhRG5ZTnG6eJyvdVbJCiiioAUUUUAVF6S1XtbhaXH7dl1aYhS0JUoQZAkiYndUpRQHKUAAAZAZADYK4dtkq8pKVdoB9dK0UBF3Gqtovy7W3V2tI91RdxyY6MX5Vkz/ACpw/ZIq0UUBRbjkV0WrYwUfNccHrJqPf5BLA+Su4R2OA+tNaVRQGUXP/h9t4HNXT6DvxJbUD4BMUxd5BX0/sr/6Tah9ldbLRQGCP8gt+nNu5ZPYp1Hspsrko0035DhPzbn2KivoSipsHzydXdPtfFfPYttXtNLW+ldMs/tba4c2ziaJHURzcGdo2mt/iiKWDA1a/wByn9rZKHahY+0g16jlMa+PbEdhH4E1vcVC6R1Ksn1Fbts2patqohR3ZlME7KWDJ2uUWzO1tY7MJ/8A0FPrfXqyO9Y7UE/iq7P8lGjlfuCn5rjg+9Ua5yIaPPk88nsWk/aSTSyCGRrTYq/fYe0KHrbFO2tK2ivJuWu9SB61Ch7kHtviPvJ7Qg+oCmT3IOfiXh/mbV7HDU2CZa5tXkuoV2EH7JNLfoR3Ef1e1NVF7kMuR5Fw0r5wUPuKpqvki0k35Cmz81yPYmlguqrE9X0h76TNgrge7P1VSjqhpto5JdI4pfn0c6a4V+u29rdyf5Sv7iqWC7GyUNx8DRzFUca5aTbnG2oQJONlKfSUpqR0Rr5fvKKUW4dIEkJSomOPQcPqqQWh4oabLruSE7okqVsCUjeSco31zqrqq7eXCb6/bKEo/wCHt1fFEkhxxJ+NsgGNkkZCpXV7Qr1w6m7vUBBRkwwJhvcXlztcUNg+KOs1cYqrYACvaKKgkKKKKAKKKKAKKKKAKKKKAKKKKAKKKKAKKKKAKKKKAKKKKAKKKKAKKKKAKKKKAKKKKAK8NFFAMtMMpWw6laQpJbWClQBBGE5EHI1WeTaybbaf5tCES6fJSB8UcBRRUguYr2iioAUUUUAUUUUAUUUUB//Z"/>
          <p:cNvSpPr>
            <a:spLocks noChangeAspect="1" noChangeArrowheads="1"/>
          </p:cNvSpPr>
          <p:nvPr/>
        </p:nvSpPr>
        <p:spPr bwMode="auto">
          <a:xfrm>
            <a:off x="173038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21510" name="AutoShape 6" descr="data:image/jpg;base64,/9j/4AAQSkZJRgABAQAAAQABAAD/2wCEAAkGBhQSERQUEhQVFRUWFhgYGBgXFxcaGBgYGBgYFxgYGBcYHCYeFxokGhQUHy8gIycpLCwsFR8xNTAqNSYsLCkBCQoKDgwOGg8PGikcHyQ1LCkpKSopLCwsKSkpLCwsLCwsKSkpLCksLCwpKSksKSkpKSksKSksLCksLCwpKSksKf/AABEIAMIBBAMBIgACEQEDEQH/xAAcAAABBQEBAQAAAAAAAAAAAAAAAwQFBgcCAQj/xABPEAABAwICBQcGCggDBgcAAAABAgMRAAQSIQUGMUFRBxMiYXGBkTJSobHB0SNCYnKSk7LC0vAUFTNDU4Ki4VSD8RYXNGVzowgkJUSUs8P/xAAbAQEAAwEBAQEAAAAAAAAAAAAAAQIDBAUGB//EAC4RAAICAQMDAgUCBwAAAAAAAAABAhEDEiExBEFRBRQTMmGRoSJxBhUzgbHR4f/aAAwDAQACEQMRAD8A3GiiigCiiigCiiigCiiigCiiigKlpfTjqXlJSspEwAAjdEyVA7zSP64f/iq8EfhqmcoGkXucaQw4W1OuuEkGJAIAk8OkahW9F6SOy6McecVH2aOSXIUW+DThpZ/+KrwR+Guv1k9/FX/T+Gs0/Uuk9n6WfrV/hrleiNJAx+lqn/qr91V+JHyTpkaeL53+Kv0fhr1d29Bhxc7pIA74FZgND6S/xavrnPdQdD6S33ivrnPdTXHyNLNHtdIXClKCwttIAwq55Kio7+iE9Edc07Di/wCI59M1la9F6RG28V9c57qbm00hMC6cUep13PsETTXHyNLNdxL/AIjv01V0MfnufTX76xy7ZvWgecvFBXmB9xS+8JnD/MRUedIXf+Ie+uc99TqQ0s264fWCB8IqflrgbvbXNvohtBlCMJ4pkH0Vhy9L3Q23D31znvrgaYuf4731znvpqXkaWb/zSvOc+sc/FXvMnznPrHPxV8/jTNyf3731znvqQ0Um7uFYU3DoymVPOx2Zb9vhTXHyTofg25y1MGCuYylx2J3TCtlNbO3eK1c6gJRhGEpfeUsq3yDACY2ZzWYHVm933Z4n4Z6ogtXX8dz61z31GuPkaJeDc/0IfL+m5+KgWI+X9Nz8VYYLe6/jr+tcrv8AQ7n/ABC/rXaa4+Rol4Nw/V6eCvpL99A0YjzT4q99YiNH3P8AiFfWuV2NFXR/9wr6x2muPkaJeDa/1U35n2vfTVFknnCkswnzjizy8KyD9S3X8dX1jlTXJ0h1OkihbilYGlkjGsjPDGSvnVKlF8Mhxa5Rqug7f9sEkpAdgAHIfBtzHeSe+il9Xx0XTxfd9CsH3a8qSCVooooAooooAooooAooooArh5cJJ4AnwFd000quGXD8k+nL20BjusRCtI2iDsS2VmesqP3BU4HO4cfzsqvXjmLSzh2820kegH75qYx8czw3Vz5vmN8fA7DmWWQ48aT5wbqRL3f6hSXO95rE0Hin6bG4kxvPZ6JpG4bXGWU8arV9ZKKukSe3dREUW1xDaf2iwo+aFD0qOXcAe2mesek0NtDmVhKVZEJIBJ4KIOI798VR37aNwry2tJS5lsKT6Y9tXFC6lzXoamvWWchT9prZSwMHLWRspo7bxsq0C2BFNbiyHCosFcCKs+pLmFwiQARi70gxn3numoN9mDFTeqeThnzSmdglXEndVXwXL5eEc2oyfJOXHKDO41SlW9XdTJUIO8bO3vphc6DIFUTJoqhZrpKKfXVrhMUhhq4o6bTSyRSbaaVTQkUFdcnSMWk7tXmtgeKkD2GuacclSZub5fykj+pZ9la4eWYZuDSdXT8AD5y3VeLqyPRFFdauJi0Y620n6Qxe2iuk5ySooooAooooAooooAooooAqM1hXDB6ykemfZUnULrO5CEDiufAH30QZkFmvFfXq/l4Z+acP3KlsQHUPSarmgLieeXvW6o+JJ7zma0TQOpylQ5cggbQ3sJ+fwHVXLk+Zm8OCN0dohx/NIwoG1R2dg4mpb9TpbT0dvnHaT+d1WdaIGFIAAGQ3CNwrOeVRTiW7bA640ldyltZbVhOFYVv7qolqaRpdKx/eoUBkBVavmM89hnxp2vk2ThxO3VyoEE9K4Uc9wyAmZ20krk+0chI53EpW/E8uBM5mVdU99dHt63bMPcXskQd0yATG+mtvklwEhOQ7+kKn1av6NQBDacIIBcwrUgTkMayYAnfUdrnq60xbpcabQkBxrpJSASCoDbwzq3wFV2R8Z3wN2ECBnvqRaQKird5JBAOwwY3dVSdssZTXKzoJe2twRSrllXeihIFSos5mqNlkinaU0blltFJ6rKwvwPNM9xHvq0XOihntz6zUCmzLT+MDIpVI/PXSwXNi7CFIKzEqSnPMkmAP9Kkdbv0ltpItWS84omchhQkDMnMSdwE1Q2HS9dMgGTzicusKBmr7yga8osGSE9J9eSBBIHFSt2QOzrFWhHYzyzopNy1dADnm0ZmDhUkKTmQZTmMuo01elPXPYP8AWk9Gaz3dxhU6gFolUrwhMk4lYp2DZGWWRmnCkmZA7zkN2wbaqIy1LaxNtcmBM8DS0Rxpnc6LDi0la1gDbgjjmRO+rJpm1bwNuNThwpBkgztAUY35EGotp7hSadS+5DHtPjT/AJKjFveufLJ+ihSvbUa+qEk8AT6KlOThuNE3CvOU9/8AWE+2urD3K5uxp+im8LDSeDaB4JAopyhMADhlRW5gdUUUUAV5NBqq6M1sVcpeWhOBLdw6yJzJ5ohJUdwkk5bgBUpWQ3RasVGKqo5dvHp87gSmZJKUp71EUmdJPpGMuoDe3EtScP0iBVtBKaau/wDJcKKgNAabU6qCttxJBIU2UkSN0pPD1VPTVWqITs9qq683WBE+Y06vwT/arVWe8qNzDFx1MhP01R96iJG3JHqs2LVu5WMS1FWGdiACUyB5xjbuq9Xd4hPlLQn5ykj1moDUvSjLGjrZCnEghpJInOVSo7O2sf5ar8Kvw4y4QlbKASmRmkqSdmZyArCSTdJl1a3N0uXxzZWghcJURBBBhJIzFY9pHWVd/orn3gnEzdsFQTkCMSc43ZLI7qjOR3W7mBdNuSsLCFAKUYBGIK8ZT4VDaN0th0ffsZdPAoTtBQucuGwVVRpmjlaNj0ta4ELcccSlJThQAopWQM8IJ2zAmIMCsz0zrNbtLMBROIKSAcRA+co7ult21xp7lRL6yQ+8gBAwhDaIKyM8lHogbJzJrPnlqcVJCoyk4dwgTHZ110yep2znitKNXtdaLZ20w86lCCtZIUFFZJHk4B5W2dsVF6c1y/SLFbSgjEnm8wYPQcR8U5zkco31VtAvvsKJYAzBCVrgRMSUyqM4HHZUsxqcq5WXH7lpJJBVgSVKmBtOQBjPvmqalEvTY00fdAPvTvg/nxqw6P0gk5AgmY3bY2duR8KhdPaHC37j9HQ6pJS2EdAgFQKccmckwkwd8ioBOrlwVYA04o5j9msx9EGstMZdzS2jXdG3aZSAtOKYjEkneSIBndVssRMDfVA5P+TktOt3Ny8lCBiJZwOBROEoBMgAeVNaO5f2rYlAcMcMh/UawmknszWLbW4o5ZA8KqetFtgCFDjB6wQfdXdzymNJeCC0QkqhSisEp68IGwHbnTjWtGNLOHNJJMg5EYTHbINVqibIfVo828lxWWFQM5DLf6JpZzSrGkEuPXLZLdsVYAlUKAWoKxLmceSZ3cKd2ujwtPNqEY4Rl8XEYn+qjReo7jdvehxJBS06BthZwEpI84b6i5PaJjlW6O9VHTdPqWptIbDbvM9EQIeAVCRkNsDgAK60pblKz7vzwpnyWOu5pIHwdugEE5w4447InjiTl8kVN6WOIqOFSTvChB39xHWKuzTHtsytqmuCo59fXSz201xUGjGt+6Q0sx8RXqPXVo1EYjRCB57kfSfSj1VUtOOQw580+nL21fNT2Y0bZJ85bR/7pc9Sa6sK2ZzZuS/iivBRWpke0UUUB4azXUr9jdD/AJjeD/uCtKNZlqmiW74Ax/6lfDslQHtq0eSsuDhu+/Tb9xJ/4W02J+KpaTGJXEYgs9iOusl1614cunis5iZbSrNKGz5PQIjnFCFFRnaANlaLqtZqT+s7efhcKgOJkOhJHUecQe8ViKHcaiF5TGwDakQAOFWkUgTup+ubtrcJWDEkTEJxbOiqIByGROwweNfVui7wOtIcGxaQrxr4zFqpC04QcWIYeszkOvOK+wNU7QtWbCFeUltIPaBVGaIlTWU8rN18E6POdbR4dL7lavWLcpT2JbKfPuVK7hl9+hJRkuucFemovTlo47GFC1GIgJJPGtPVdIPkpPeR/euReoTmtSEfOUB7RXCp07SOvRaozXVnVe4xklpaUlPxoTJkbAc6sWi9R14lFwdEkwMcmNsQExtJzmrANabdMy5iPyElXpAj00g/rmk5IZdWZAlRCRJ2byd43VLnJ9iFGKGlxqSf3aQD1qHqIpqnk6uXFRzrQSRvxH0JSAalxpu6MYWm25MZlSjnPZwp7zN0vAlT6k48XkAJGQncJonJB6Rhb8mASJduFRvwJCB4qJ9VTdkbO2bCcaTB3qK1E9eGmadDtpSrnVKWQNqiVdW+vbC0QG1gJHRcI9CT7aNN8sJpcIeu6026CMLa1k8EQJPWoikjrU6owhgDZ5a52zGSY9dQ7+mG1KQEwTKVZbgDx7zTpq4GPECCMCSOG1VVSizWUMkYqTVJ8DLS2sV1mMaUD5CB61Saouk9MPLJxuuK6iox4bKsen9IAgmQSdw76pFwpROSTW0I/Q55SFLdUGavGq+sClNpaWMQbVKDOaAQZEbxMdmdZ+lZG0Hwqd1ad+EEbd1RNbFotGz2yZCTszTuHj2bKs2krTnWCkLWAZB5tRQesSD11S7fSUpSnKchtk9ezZV51ebJZz84+oVnBbMtNqyF1Q1FYZUt1KngoqgjnTBiIkCJ7Ca91lWkLUJTlxMeurfaM4QR1z6qybWskvPGTAWs7eBNbaFpRlFvVsNbk9/ZnSHO0xs7QPCW3BO8GQR4Vw6y6gwSRHHOslUnUWdeXFkxf1I0GsLvwC+uPWPdWpavM4bfRyP+mfBhxXrisb008otwd6hnFblYMwu0T5raj9FtKPv10440jhyO2WOiiirlAryaTdeCevqGZpi9bOu7VllHBEYz2qOSe4UIJImsz1V8nSA/5nefaQfbVlutQ0K6SLq+bX5yblZz+auU+iqnqfbqbbvkKWpxSdI3IK1QFLOFrpGMpJ4VaPJEuB3dMJ59FwDzbqRgUYJS635q4zkbQrdA7Ko+t3Ja3cuqfs3m2ysyttyUjEdqkEDKTnEe6rXpVh4rPN4cEDygomd+6KRsbJSVDGsE+aEIE5HImSevZurRqzJbEfyeck4RcJcunUurbGJKUA4EkEZ4iAVKz4ADbnlG1pTFVbVFELV8z2irVWcuTWPBw6uEk8AT4VguvrilP2yUmFBCljqKiM/6K3HTDmFh0/II8RHtrDtYVYtJR5jKR4yfv1V8MuuSJVoZ1aAVurMnPpEbyN3XSidXG0pSoiSFomc8ioA+hVTjbeJtQ4GfUqm63UhtQWoDtMZ7vSBXLv2NxyNFtpUISK8uLQY1pEDNtQPYR+Co13WNsKJxFWQ2cZPHt9FMNI63SqUpAMbSeBnd2mp0tkakWXSS8GCSOi42e4qwn1mpFVyAELxAYVHadspUPaPCs1v9ZXVycUdkbjIpovSKlDNROfGatoI1E3p7XR3nFtICAJIJ2yCciJMbKr15pl8LHOOLKVGSkEwTAElKYB2Dwri4cCslZ0hbvpTixmYjDIJ37NuVS40SnbJbR9+pRcg5qgDEiAmOBkkRwqYbWAjABIyOInOcxsEnMnfFR1rarWBhAGKIn0ZDtqYb0SWkhSzJJ2RsI4VilcqR05Mjcf1EZzGKQJyPdSKtFKPVVhQwT1Dwp01Zca7EqW5w/M9kVUauqO/wpVnVlwHIkd9WpxIQkn8k7qbN3ZG+ubL1MYfU9fo/Sc3URcn+nxfc40doV5CkELOShv661bQWleZRgWCrOZ2HON3dWdW+mCkiQDH53VO2usjavKGH0iqR6jHL6EZ/SupxLi/2NGa0okiUgn0VlOvKsCHCRBcWQNu8kn0eurnY6Tb5uQtEZ/GGXurKtb9NC4ehJltEhPWTtPqHdWs5pR2Mui6aUsy1JpLdkPa3JbUFJOyr/ZqS+2MQzjI8P7VU9EaD5yFLMDgNp9wq5WLYSABXmZJ1JNH02WEZY3GSKxrRYYSyjep0D8+NbPap/wDNIHmsuelbY+6ay7WRvHd2COLw+0itUsBN0s8GUf1LcP3RXr45aoKR8Znh8PI4+CXoooq5ichNdV4awrW3l/fbuXGrVpoNtrKMTgUpS8JIKhCgEgxkIPsoDdTVbXqsGy8pmTzzynlAnYtaUJVE7jzYMcSaxt3lkubhsxcm3X1oRHWAoJ/PA1Xm9ar+9KktuvrIEkrucKUpmJMlCQKlbFXuabyhON2IbdukuHF0EhtQ3SrPMe3ZVh0DqU2ttp9JjnG0LSYJUAtMgEzGxUf6VhtxaBQUm9vmUBCiOaSXnlKIAIUFIlOAzkrFxpF3WNsIQDdXzy0pSjJQaaDaSBgSMRWpOEQMk51bUyFFH1JovRCWZgkk7SeHACpCso5N+UezE27YfbZTmlx9eMYifJJxKKQdo3bdk1qNtdocGJCkqSd6SCPEVVlkMdZFxbq6ykf1A+ysC09pApvrlSY8oI7MKUg+kVu2s6ughPFfqB99fPTz2N15fnPLPioxTsSdHSDyp6RAPDIeimhYO0n1mlxM7a8xCq0TYgLXYaRdsSSAM91Pg5wFK2ywDJ/0qaIsj/1CEp6S+kRsA2dquPZI66Xa0SIMJmeNTLS29qsxuwwc6WVh7BumstSumarFNx1JbEMnQoO3D9EUlc6qoVMdE8U+0TUyu9bBjEFHgnM+ArwLndhHX5Xo2fnZWOTPGK2PS6P0zLnkr2QtoyzShCElU4QBsiIipO9fbISBuMz1RsqJBrua5F1UlwkfQ/yLBdttjhNxtAyJ6p2fn0b6VQ4dpj8+jcah71UAmldHXYKE4jJ3z4eqjyOUbZquihhlogkPbx0mBw29sU3KqXMGmzzVczds9XFFRWk5U+KbOaRjZSb5qNdVW8MaObqOocNkL3ekVKyJyrxszTJdSFsmtqSR58JSyT3HbbhTsJHZU9oTTDisSVZgDJW/sqANTGh0YUTvJn2AfnjWE0qO2cVRLBsnSmj0nd0z4qP3a1PRQ+HfPU0nwSpX36yvV24L2mWTEYGlH+hRH2hWraFHSuDxdA+i02PfXrwSUVR+f9Rq+LLVzZK0UUVYxGr61DZXzTylahOt3LzzDZLSlqUQnMpJJKujtwzMbYr6fIqD0voQLJUN9SirtHx6kwacMoSsgbzlu9uXqrb9beS5m4lWHmnPPQMiflJ2Ht21kusGpVzZmVpxI3OIzT37099KF2c2+rLhdDJSvnFHopDZUV74SJGcCdsZHOrU1qJzIBfSwx13Vw2g9zTeNXdNU06wXBbDZcVhGaTAxDDshflDfvpCzYaUCp10pMnJKCpR65kDbltoTT7l4c0nYMbbtTh820tgB2c7cqPiE091O5SG2r+3RbW7gDrqGlreuHHFlLiwkwhOFsHOR0TsrPS6yCA20pZ4rVtPUlAHrNXXk11TfuNIWrjrRZZaWHJwYQooIUlInaSQMzumljZG8a0qMoSNuFR7zAFYx/u9vUiAWD2LPtTUxy1afdb0ghDTriMDCZwKUnNSlnODwAqkta3XgAi6cPUVevF20BML1D0h5iD2OI9pFcHUy/G23nsUg/frxrWjSY2PYv5rZXqJp23rjpUfFKv8lJ+yKAZ/7OXqdto53D3GvBo+6TttH/oL9iafr5S75sw4hsGJhbSkntiRSzXK3cja0we5Y+/QlOnZBvsOEjFbOgA721z6U1EXNoskyggdYI48RV+a5Ynt9u2exax6wadN8sh+Na+DvvRWfwo8nX7zJp07fZFFsr9LaQIA49Z7zTtGl0cauqeV1k+XaK+k2fWBXX+8uwV5dmr6thXtrJ9NB7nfi9c6nGlFVX7FNGkUcfXXX6enjVxOueiFeXaR22zfsNeDT2glbWUj/JWPs1T2cPLOlfxFn7xj+TPb+9nj6aWsnwUJnLLZV/S7oBW5Ce64TXo0ZoFWx1Kf854faq3tlVWYx9byKetxTKShyNhpVN0e2rmNU9DK8m6A7LlP3q7HJ3o5XkXiu59g+yqPpE+51x/iBrmH5/4UV1QO0RTB5mtL/wB1FufIvHP+0r1RXKuRwHybtfe0D6l1K6ZrhlcnrcMnMH90ZaGsxUkwiBV4VyNO7rpPe0oepdJq5JLobLhk9qVj2GksEn3GH1bDB24v8f7KghvEQOPq31MbgBl/b1RUonkwvkzhctz/ADLH3Mq4Xye6RGxLBjg5HXvSKz9tK7OiXrOBqla/se8nDeLSaz5rB2cTgHtNazoIdFw8XnfQoo+7VE5PdUbi2uXnblCU40BKYWFZlUnZsGQq+6A/YJPnKWr6Tile2u6KqKR8tmmp5JSXdkjRRRUmQV4RXtFAM7ixCqgb/QAMwBB2jd4VaqTU1NSiriY/pfkjt3VFSEhpRmcIy37tlNdG8idsjNwrdPyjA8ExWyGxBrw2qE5mO+ptFaZTNFalMM5NMoT81Inx21NIYQwUrcITGYB2nsSMzUhdXJKSls4CRkqASOsJOXjVR0jo0pJKrkrWeLYUo9pCxlUFtJnvK3cMvXocDTgKm0gqDoEhMgdDAoAx11Q3GkwcPOA/KUkj0JBrbH9VkrBU+lLit2IjIdSRMd8nrqFu9UrMT8FmNwVA3HaUjPPZU0SZPzZ4ivebPAeA91aa9qVaAScaSYgYhJntUIFJ/wCwNuUqUFuAD5p9IWR40oGetIJ2qSnIbQrP6INK80fObPesetFXlHJyhU4XVZCc0n1AGaRHJzPkvDvSsekpApQKaEK+R9YB64owL80HsW2fvVbBydrJhLqCeEEeuKRXqC7MBxomY8tP4qUCtwv+Gvug+o0EqG1twfyKqxL5O7kEiEEjaJzHcJpNWoF4P3R7sX4agHNrr6+2UmE9HDGJpXxW+aEzt6PrNDWvhEYm2FRHlIVmAjBvPDPtrxep92n92sfzR7RTdegLkbUOeP8AegGukdMoecxgIR0Upwp2dFITPfE0gH0+cPGnDmi3xtQv6M03c0eve2fqx+GgPQscRXsDqpuq04oH0QPZXHMjgPSPUaAk7MNdLnAvZ0cGEQeufznTxLjAPRXcAR8mZk8OqPE8M4Dmhw8FK99e82RvV9L3ipBNtaTeB6Nw4nhLy05SY3xu9NO29YbweTeL/wDlJ+85VYhXnHvPuivca/ONAXBrWzSI8m6cP+a0r7xpRXKBpFswq4VPBSWj92qXjV1HuHur1Dyvkj+Xq6qAvLXKdpAH9sk9rbZ9SRW46uT+iW5MSWWyY2SUgmO8mvly3WpSko6AxEJHlfGMcOuvq6zYwNoR5qUp8AB7Khki1FFFQAoorwqA20B7XK1gZkwKYXGlwMkdI8d396jHXlLMqM9XCgJR/Sg2J8f7VH3V5Gale/uFNyg9lIfoJxYgozumDHZUkHLt0tzJPwY68lEdU7KVt7VKc0jM7TiSSe8166ytWRcMbxAz6iZ2baFAgQMI4dHZQHN6ThPtwAeiq7cIKleVHWFkR3RB9NTa2gNuY4ZbeNM7gg7SU9gBjvqUCKvERCekBxxIxHf8fpHjt7q8fY+DGSnOuEKw9mxI9NPHW0KBBI+ctEz2Rs7TwpNy1ChBcaUBsCgoAdggAbKkgbs28JM4jI8jAEk9ZCOke8gVzYsEEkQkJ2nmykj5IJMA9Yk08btFAEJ5mDtwuQT2kme7ZXrGjlpzSiY2fCBQT1gTtjjNAMEkFwhGAknYovEk8TOaxS928QryyVRn8KE9uFOxOe4mnBsXZJi4z2wqZGzhl3VzcNKMShaY3c0kjvnM+igoTuUyhJ7wBzZn5zix0uwSKEIKgZHS2YlplXYhKCDEbzIrp5YIzGfnrbk9wmABwz7q9tQII6JABMAFtG8lTip2RlnNAdMvLyBxmNghaAOJUpKoAG2vFaVI6JcAG2QXTln8YjPsmuWloSYBaGXnqMJ6kmQTG+KWU2oGfhYOebqQTwyzgGhJy7fkbhCgI5xTZXnsMFHR7we2vW3kkE4EuYfK6LWAEifKgEkDur1bajO0q2qShKVJSTuKjmTs2zt27BQWZABEAbCtuZUfMbTkD1wTnu3iBNCEESptBnYkNjErjGBWQ6zSZ0c2pWdu2B8pLgwjrOMj0Uo06BPROeWTZT3lW0DbszzpHmBJMtRPBzuG2hIzutFWpMC1yjMnEM/oGkl6uWJH7FQVvEwO4lAz7hUu50iCVJy+WpIA4RsApZLYQApZEnNI5zLtVO7q30BXndS7HDJDiMpAkHENm5QjbvpsjUWzUCcbiEj4xggE7E5LJJ6gKspgy44opSTEpdBxK2hKUhOZgdwpi5LisagchCUgyEDeEzEqO9W0+ihDKRpPVMhYDLbikb1SiT1JSSIjr49VNLnVtY8hp89qUnL+U1ouLq7JRB8QszTXSl4GihoArefUEBCc1BKjCjA4Ce8dRNAUXUrQJvL1lpIOSg4s7g2gpJPs7SK+mxVF5ONQF2K3nXSjG50UoRmENglUEkZmSBll0Rtq9VQsFFFFAR9zphKfJ6R6tnj7qiri8Uvyjlw3VR9edQ9INv8AOaMAUyoSW8YCkLkzhxESk5ECcsxsis9v9cNJWjymHwUOJiUlRnMSNi4MjeKnYg3dJrqaxVnlA0klIUWHigiQoJUUkcQrAQR30qnlifR+0aUO1I9qRQGzA16ayJjlrG9JmduAHfMZLG7LZUpb8srB2iO5Y9QNAaPNcKqlscqlqraoD+Yj7SRT5nX22UcnE9mJs/f9lAT7gpg+3OwfnrpNOsbK9i/WfVNKHSSCICkx1gjxkCpAk3bpTntPq7K6Ueum6m0rzSQetKx76QNguci6OxQPqqQPSjqHgK85vqHhUauxcGx1wdqAfbSOB4bH0/zIj1UBMpR1R4j203e0gRkgq7cR99NWXVlJxrCvm5D+9eUA4GlnfPPia4c0m4qMRJAM7tvWIz76Rw17zdCBZOk1TJCSeJQ2T9mu1PIWIcaQudpUCSo8SZzpBLdKJRQDoXaIwlsBO5IJA2bcpJPqoYW2kjCObMHpErXh4YUxtzOc5ddJBugt0JHRCCqS8Ms8i+knq8qCe2llKxZBxAG4c6QRwEqT0jtk1GFBriKAm0sk5JKSfjHnGyBwCMQzPEwY7dnJsSJU7ISM5xNLJ4AAJmScqhsFdJRQHN28VqJOQB6KdyBwEbzvO+o1ejlk4iQRO3CodwIUBkDUrgpS4v0MNoXcLhOIJbSTvUdoHp7poCN0jfJs2gogrdX0Wm8ypR2Z7948Y2mrPqBqSq3Krq76d26M5/dJI8hPAxtjs4ylqhqcVXC767lTilK5hB/dNyQhRG5ZTnG6eJyvdVbJCiiioAUUUUAVF6S1XtbhaXH7dl1aYhS0JUoQZAkiYndUpRQHKUAAAZAZADYK4dtkq8pKVdoB9dK0UBF3Gqtovy7W3V2tI91RdxyY6MX5Vkz/ACpw/ZIq0UUBRbjkV0WrYwUfNccHrJqPf5BLA+Su4R2OA+tNaVRQGUXP/h9t4HNXT6DvxJbUD4BMUxd5BX0/sr/6Tah9ldbLRQGCP8gt+nNu5ZPYp1Hspsrko0035DhPzbn2KivoSipsHzydXdPtfFfPYttXtNLW+ldMs/tba4c2ziaJHURzcGdo2mt/iiKWDA1a/wByn9rZKHahY+0g16jlMa+PbEdhH4E1vcVC6R1Ksn1Fbts2patqohR3ZlME7KWDJ2uUWzO1tY7MJ/8A0FPrfXqyO9Y7UE/iq7P8lGjlfuCn5rjg+9Ua5yIaPPk88nsWk/aSTSyCGRrTYq/fYe0KHrbFO2tK2ivJuWu9SB61Ch7kHtviPvJ7Qg+oCmT3IOfiXh/mbV7HDU2CZa5tXkuoV2EH7JNLfoR3Ef1e1NVF7kMuR5Fw0r5wUPuKpqvki0k35Cmz81yPYmlguqrE9X0h76TNgrge7P1VSjqhpto5JdI4pfn0c6a4V+u29rdyf5Sv7iqWC7GyUNx8DRzFUca5aTbnG2oQJONlKfSUpqR0Rr5fvKKUW4dIEkJSomOPQcPqqQWh4oabLruSE7okqVsCUjeSco31zqrqq7eXCb6/bKEo/wCHt1fFEkhxxJ+NsgGNkkZCpXV7Qr1w6m7vUBBRkwwJhvcXlztcUNg+KOs1cYqrYACvaKKgkKKKKAKKKKAKKKKAKKKKAKKKKAKKKKAKKKKAKKKKAKKKKAKKKKAKKKKAKKKKAKKKKAK8NFFAMtMMpWw6laQpJbWClQBBGE5EHI1WeTaybbaf5tCES6fJSB8UcBRRUguYr2iioAUUUUAUUUUAUUUUB//Z"/>
          <p:cNvSpPr>
            <a:spLocks noChangeAspect="1" noChangeArrowheads="1"/>
          </p:cNvSpPr>
          <p:nvPr/>
        </p:nvSpPr>
        <p:spPr bwMode="auto">
          <a:xfrm>
            <a:off x="325438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21511" name="AutoShape 8" descr="data:image/jpg;base64,/9j/4AAQSkZJRgABAQAAAQABAAD/2wCEAAkGBhQSERQUEhQVFRUWFhgYGBgXFxcaGBgYGBgYFxgYGBcYHCYeFxokGhQUHy8gIycpLCwsFR8xNTAqNSYsLCkBCQoKDgwOGg8PGikcHyQ1LCkpKSopLCwsKSkpLCwsLCwsKSkpLCksLCwpKSksKSkpKSksKSksLCksLCwpKSksKf/AABEIAMIBBAMBIgACEQEDEQH/xAAcAAABBQEBAQAAAAAAAAAAAAAAAwQFBgcCAQj/xABPEAABAwICBQcGCggDBgcAAAABAgMRAAQSIQUGMUFRBxMiYXGBkTJSobHB0SNCYnKSk7LC0vAUFTNDU4Ki4VSD8RYXNGVzowgkJUSUs8P/xAAbAQEAAwEBAQEAAAAAAAAAAAAAAQIDBAUGB//EAC4RAAICAQMDAgUCBwAAAAAAAAABAhEDEiExBEFRBRQTMmGRoSJxBhUzgbHR4f/aAAwDAQACEQMRAD8A3GiiigCiiigCiiigCiiigCiiigKlpfTjqXlJSspEwAAjdEyVA7zSP64f/iq8EfhqmcoGkXucaQw4W1OuuEkGJAIAk8OkahW9F6SOy6McecVH2aOSXIUW+DThpZ/+KrwR+Guv1k9/FX/T+Gs0/Uuk9n6WfrV/hrleiNJAx+lqn/qr91V+JHyTpkaeL53+Kv0fhr1d29Bhxc7pIA74FZgND6S/xavrnPdQdD6S33ivrnPdTXHyNLNHtdIXClKCwttIAwq55Kio7+iE9Edc07Di/wCI59M1la9F6RG28V9c57qbm00hMC6cUep13PsETTXHyNLNdxL/AIjv01V0MfnufTX76xy7ZvWgecvFBXmB9xS+8JnD/MRUedIXf+Ie+uc99TqQ0s264fWCB8IqflrgbvbXNvohtBlCMJ4pkH0Vhy9L3Q23D31znvrgaYuf4731znvpqXkaWb/zSvOc+sc/FXvMnznPrHPxV8/jTNyf3731znvqQ0Um7uFYU3DoymVPOx2Zb9vhTXHyTofg25y1MGCuYylx2J3TCtlNbO3eK1c6gJRhGEpfeUsq3yDACY2ZzWYHVm933Z4n4Z6ogtXX8dz61z31GuPkaJeDc/0IfL+m5+KgWI+X9Nz8VYYLe6/jr+tcrv8AQ7n/ABC/rXaa4+Rol4Nw/V6eCvpL99A0YjzT4q99YiNH3P8AiFfWuV2NFXR/9wr6x2muPkaJeDa/1U35n2vfTVFknnCkswnzjizy8KyD9S3X8dX1jlTXJ0h1OkihbilYGlkjGsjPDGSvnVKlF8Mhxa5Rqug7f9sEkpAdgAHIfBtzHeSe+il9Xx0XTxfd9CsH3a8qSCVooooAooooAooooAooooArh5cJJ4AnwFd000quGXD8k+nL20BjusRCtI2iDsS2VmesqP3BU4HO4cfzsqvXjmLSzh2820kegH75qYx8czw3Vz5vmN8fA7DmWWQ48aT5wbqRL3f6hSXO95rE0Hin6bG4kxvPZ6JpG4bXGWU8arV9ZKKukSe3dREUW1xDaf2iwo+aFD0qOXcAe2mesek0NtDmVhKVZEJIBJ4KIOI798VR37aNwry2tJS5lsKT6Y9tXFC6lzXoamvWWchT9prZSwMHLWRspo7bxsq0C2BFNbiyHCosFcCKs+pLmFwiQARi70gxn3numoN9mDFTeqeThnzSmdglXEndVXwXL5eEc2oyfJOXHKDO41SlW9XdTJUIO8bO3vphc6DIFUTJoqhZrpKKfXVrhMUhhq4o6bTSyRSbaaVTQkUFdcnSMWk7tXmtgeKkD2GuacclSZub5fykj+pZ9la4eWYZuDSdXT8AD5y3VeLqyPRFFdauJi0Y620n6Qxe2iuk5ySooooAooooAooooAooooAqM1hXDB6ykemfZUnULrO5CEDiufAH30QZkFmvFfXq/l4Z+acP3KlsQHUPSarmgLieeXvW6o+JJ7zma0TQOpylQ5cggbQ3sJ+fwHVXLk+Zm8OCN0dohx/NIwoG1R2dg4mpb9TpbT0dvnHaT+d1WdaIGFIAAGQ3CNwrOeVRTiW7bA640ldyltZbVhOFYVv7qolqaRpdKx/eoUBkBVavmM89hnxp2vk2ThxO3VyoEE9K4Uc9wyAmZ20krk+0chI53EpW/E8uBM5mVdU99dHt63bMPcXskQd0yATG+mtvklwEhOQ7+kKn1av6NQBDacIIBcwrUgTkMayYAnfUdrnq60xbpcabQkBxrpJSASCoDbwzq3wFV2R8Z3wN2ECBnvqRaQKird5JBAOwwY3dVSdssZTXKzoJe2twRSrllXeihIFSos5mqNlkinaU0blltFJ6rKwvwPNM9xHvq0XOihntz6zUCmzLT+MDIpVI/PXSwXNi7CFIKzEqSnPMkmAP9Kkdbv0ltpItWS84omchhQkDMnMSdwE1Q2HS9dMgGTzicusKBmr7yga8osGSE9J9eSBBIHFSt2QOzrFWhHYzyzopNy1dADnm0ZmDhUkKTmQZTmMuo01elPXPYP8AWk9Gaz3dxhU6gFolUrwhMk4lYp2DZGWWRmnCkmZA7zkN2wbaqIy1LaxNtcmBM8DS0Rxpnc6LDi0la1gDbgjjmRO+rJpm1bwNuNThwpBkgztAUY35EGotp7hSadS+5DHtPjT/AJKjFveufLJ+ihSvbUa+qEk8AT6KlOThuNE3CvOU9/8AWE+2urD3K5uxp+im8LDSeDaB4JAopyhMADhlRW5gdUUUUAV5NBqq6M1sVcpeWhOBLdw6yJzJ5ohJUdwkk5bgBUpWQ3RasVGKqo5dvHp87gSmZJKUp71EUmdJPpGMuoDe3EtScP0iBVtBKaau/wDJcKKgNAabU6qCttxJBIU2UkSN0pPD1VPTVWqITs9qq683WBE+Y06vwT/arVWe8qNzDFx1MhP01R96iJG3JHqs2LVu5WMS1FWGdiACUyB5xjbuq9Xd4hPlLQn5ykj1moDUvSjLGjrZCnEghpJInOVSo7O2sf5ar8Kvw4y4QlbKASmRmkqSdmZyArCSTdJl1a3N0uXxzZWghcJURBBBhJIzFY9pHWVd/orn3gnEzdsFQTkCMSc43ZLI7qjOR3W7mBdNuSsLCFAKUYBGIK8ZT4VDaN0th0ffsZdPAoTtBQucuGwVVRpmjlaNj0ta4ELcccSlJThQAopWQM8IJ2zAmIMCsz0zrNbtLMBROIKSAcRA+co7ult21xp7lRL6yQ+8gBAwhDaIKyM8lHogbJzJrPnlqcVJCoyk4dwgTHZ110yep2znitKNXtdaLZ20w86lCCtZIUFFZJHk4B5W2dsVF6c1y/SLFbSgjEnm8wYPQcR8U5zkco31VtAvvsKJYAzBCVrgRMSUyqM4HHZUsxqcq5WXH7lpJJBVgSVKmBtOQBjPvmqalEvTY00fdAPvTvg/nxqw6P0gk5AgmY3bY2duR8KhdPaHC37j9HQ6pJS2EdAgFQKccmckwkwd8ioBOrlwVYA04o5j9msx9EGstMZdzS2jXdG3aZSAtOKYjEkneSIBndVssRMDfVA5P+TktOt3Ny8lCBiJZwOBROEoBMgAeVNaO5f2rYlAcMcMh/UawmknszWLbW4o5ZA8KqetFtgCFDjB6wQfdXdzymNJeCC0QkqhSisEp68IGwHbnTjWtGNLOHNJJMg5EYTHbINVqibIfVo828lxWWFQM5DLf6JpZzSrGkEuPXLZLdsVYAlUKAWoKxLmceSZ3cKd2ujwtPNqEY4Rl8XEYn+qjReo7jdvehxJBS06BthZwEpI84b6i5PaJjlW6O9VHTdPqWptIbDbvM9EQIeAVCRkNsDgAK60pblKz7vzwpnyWOu5pIHwdugEE5w4447InjiTl8kVN6WOIqOFSTvChB39xHWKuzTHtsytqmuCo59fXSz201xUGjGt+6Q0sx8RXqPXVo1EYjRCB57kfSfSj1VUtOOQw580+nL21fNT2Y0bZJ85bR/7pc9Sa6sK2ZzZuS/iivBRWpke0UUUB4azXUr9jdD/AJjeD/uCtKNZlqmiW74Ax/6lfDslQHtq0eSsuDhu+/Tb9xJ/4W02J+KpaTGJXEYgs9iOusl1614cunis5iZbSrNKGz5PQIjnFCFFRnaANlaLqtZqT+s7efhcKgOJkOhJHUecQe8ViKHcaiF5TGwDakQAOFWkUgTup+ubtrcJWDEkTEJxbOiqIByGROwweNfVui7wOtIcGxaQrxr4zFqpC04QcWIYeszkOvOK+wNU7QtWbCFeUltIPaBVGaIlTWU8rN18E6POdbR4dL7lavWLcpT2JbKfPuVK7hl9+hJRkuucFemovTlo47GFC1GIgJJPGtPVdIPkpPeR/euReoTmtSEfOUB7RXCp07SOvRaozXVnVe4xklpaUlPxoTJkbAc6sWi9R14lFwdEkwMcmNsQExtJzmrANabdMy5iPyElXpAj00g/rmk5IZdWZAlRCRJ2byd43VLnJ9iFGKGlxqSf3aQD1qHqIpqnk6uXFRzrQSRvxH0JSAalxpu6MYWm25MZlSjnPZwp7zN0vAlT6k48XkAJGQncJonJB6Rhb8mASJduFRvwJCB4qJ9VTdkbO2bCcaTB3qK1E9eGmadDtpSrnVKWQNqiVdW+vbC0QG1gJHRcI9CT7aNN8sJpcIeu6026CMLa1k8EQJPWoikjrU6owhgDZ5a52zGSY9dQ7+mG1KQEwTKVZbgDx7zTpq4GPECCMCSOG1VVSizWUMkYqTVJ8DLS2sV1mMaUD5CB61Saouk9MPLJxuuK6iox4bKsen9IAgmQSdw76pFwpROSTW0I/Q55SFLdUGavGq+sClNpaWMQbVKDOaAQZEbxMdmdZ+lZG0Hwqd1ad+EEbd1RNbFotGz2yZCTszTuHj2bKs2krTnWCkLWAZB5tRQesSD11S7fSUpSnKchtk9ezZV51ebJZz84+oVnBbMtNqyF1Q1FYZUt1KngoqgjnTBiIkCJ7Ca91lWkLUJTlxMeurfaM4QR1z6qybWskvPGTAWs7eBNbaFpRlFvVsNbk9/ZnSHO0xs7QPCW3BO8GQR4Vw6y6gwSRHHOslUnUWdeXFkxf1I0GsLvwC+uPWPdWpavM4bfRyP+mfBhxXrisb008otwd6hnFblYMwu0T5raj9FtKPv10440jhyO2WOiiirlAryaTdeCevqGZpi9bOu7VllHBEYz2qOSe4UIJImsz1V8nSA/5nefaQfbVlutQ0K6SLq+bX5yblZz+auU+iqnqfbqbbvkKWpxSdI3IK1QFLOFrpGMpJ4VaPJEuB3dMJ59FwDzbqRgUYJS635q4zkbQrdA7Ko+t3Ja3cuqfs3m2ysyttyUjEdqkEDKTnEe6rXpVh4rPN4cEDygomd+6KRsbJSVDGsE+aEIE5HImSevZurRqzJbEfyeck4RcJcunUurbGJKUA4EkEZ4iAVKz4ADbnlG1pTFVbVFELV8z2irVWcuTWPBw6uEk8AT4VguvrilP2yUmFBCljqKiM/6K3HTDmFh0/II8RHtrDtYVYtJR5jKR4yfv1V8MuuSJVoZ1aAVurMnPpEbyN3XSidXG0pSoiSFomc8ioA+hVTjbeJtQ4GfUqm63UhtQWoDtMZ7vSBXLv2NxyNFtpUISK8uLQY1pEDNtQPYR+Co13WNsKJxFWQ2cZPHt9FMNI63SqUpAMbSeBnd2mp0tkakWXSS8GCSOi42e4qwn1mpFVyAELxAYVHadspUPaPCs1v9ZXVycUdkbjIpovSKlDNROfGatoI1E3p7XR3nFtICAJIJ2yCciJMbKr15pl8LHOOLKVGSkEwTAElKYB2Dwri4cCslZ0hbvpTixmYjDIJ37NuVS40SnbJbR9+pRcg5qgDEiAmOBkkRwqYbWAjABIyOInOcxsEnMnfFR1rarWBhAGKIn0ZDtqYb0SWkhSzJJ2RsI4VilcqR05Mjcf1EZzGKQJyPdSKtFKPVVhQwT1Dwp01Zca7EqW5w/M9kVUauqO/wpVnVlwHIkd9WpxIQkn8k7qbN3ZG+ubL1MYfU9fo/Sc3URcn+nxfc40doV5CkELOShv661bQWleZRgWCrOZ2HON3dWdW+mCkiQDH53VO2usjavKGH0iqR6jHL6EZ/SupxLi/2NGa0okiUgn0VlOvKsCHCRBcWQNu8kn0eurnY6Tb5uQtEZ/GGXurKtb9NC4ehJltEhPWTtPqHdWs5pR2Mui6aUsy1JpLdkPa3JbUFJOyr/ZqS+2MQzjI8P7VU9EaD5yFLMDgNp9wq5WLYSABXmZJ1JNH02WEZY3GSKxrRYYSyjep0D8+NbPap/wDNIHmsuelbY+6ay7WRvHd2COLw+0itUsBN0s8GUf1LcP3RXr45aoKR8Znh8PI4+CXoooq5ichNdV4awrW3l/fbuXGrVpoNtrKMTgUpS8JIKhCgEgxkIPsoDdTVbXqsGy8pmTzzynlAnYtaUJVE7jzYMcSaxt3lkubhsxcm3X1oRHWAoJ/PA1Xm9ar+9KktuvrIEkrucKUpmJMlCQKlbFXuabyhON2IbdukuHF0EhtQ3SrPMe3ZVh0DqU2ttp9JjnG0LSYJUAtMgEzGxUf6VhtxaBQUm9vmUBCiOaSXnlKIAIUFIlOAzkrFxpF3WNsIQDdXzy0pSjJQaaDaSBgSMRWpOEQMk51bUyFFH1JovRCWZgkk7SeHACpCso5N+UezE27YfbZTmlx9eMYifJJxKKQdo3bdk1qNtdocGJCkqSd6SCPEVVlkMdZFxbq6ykf1A+ysC09pApvrlSY8oI7MKUg+kVu2s6ughPFfqB99fPTz2N15fnPLPioxTsSdHSDyp6RAPDIeimhYO0n1mlxM7a8xCq0TYgLXYaRdsSSAM91Pg5wFK2ywDJ/0qaIsj/1CEp6S+kRsA2dquPZI66Xa0SIMJmeNTLS29qsxuwwc6WVh7BumstSumarFNx1JbEMnQoO3D9EUlc6qoVMdE8U+0TUyu9bBjEFHgnM+ArwLndhHX5Xo2fnZWOTPGK2PS6P0zLnkr2QtoyzShCElU4QBsiIipO9fbISBuMz1RsqJBrua5F1UlwkfQ/yLBdttjhNxtAyJ6p2fn0b6VQ4dpj8+jcah71UAmldHXYKE4jJ3z4eqjyOUbZquihhlogkPbx0mBw29sU3KqXMGmzzVczds9XFFRWk5U+KbOaRjZSb5qNdVW8MaObqOocNkL3ekVKyJyrxszTJdSFsmtqSR58JSyT3HbbhTsJHZU9oTTDisSVZgDJW/sqANTGh0YUTvJn2AfnjWE0qO2cVRLBsnSmj0nd0z4qP3a1PRQ+HfPU0nwSpX36yvV24L2mWTEYGlH+hRH2hWraFHSuDxdA+i02PfXrwSUVR+f9Rq+LLVzZK0UUVYxGr61DZXzTylahOt3LzzDZLSlqUQnMpJJKujtwzMbYr6fIqD0voQLJUN9SirtHx6kwacMoSsgbzlu9uXqrb9beS5m4lWHmnPPQMiflJ2Ht21kusGpVzZmVpxI3OIzT37099KF2c2+rLhdDJSvnFHopDZUV74SJGcCdsZHOrU1qJzIBfSwx13Vw2g9zTeNXdNU06wXBbDZcVhGaTAxDDshflDfvpCzYaUCp10pMnJKCpR65kDbltoTT7l4c0nYMbbtTh820tgB2c7cqPiE091O5SG2r+3RbW7gDrqGlreuHHFlLiwkwhOFsHOR0TsrPS6yCA20pZ4rVtPUlAHrNXXk11TfuNIWrjrRZZaWHJwYQooIUlInaSQMzumljZG8a0qMoSNuFR7zAFYx/u9vUiAWD2LPtTUxy1afdb0ghDTriMDCZwKUnNSlnODwAqkta3XgAi6cPUVevF20BML1D0h5iD2OI9pFcHUy/G23nsUg/frxrWjSY2PYv5rZXqJp23rjpUfFKv8lJ+yKAZ/7OXqdto53D3GvBo+6TttH/oL9iafr5S75sw4hsGJhbSkntiRSzXK3cja0we5Y+/QlOnZBvsOEjFbOgA721z6U1EXNoskyggdYI48RV+a5Ynt9u2exax6wadN8sh+Na+DvvRWfwo8nX7zJp07fZFFsr9LaQIA49Z7zTtGl0cauqeV1k+XaK+k2fWBXX+8uwV5dmr6thXtrJ9NB7nfi9c6nGlFVX7FNGkUcfXXX6enjVxOueiFeXaR22zfsNeDT2glbWUj/JWPs1T2cPLOlfxFn7xj+TPb+9nj6aWsnwUJnLLZV/S7oBW5Ce64TXo0ZoFWx1Kf854faq3tlVWYx9byKetxTKShyNhpVN0e2rmNU9DK8m6A7LlP3q7HJ3o5XkXiu59g+yqPpE+51x/iBrmH5/4UV1QO0RTB5mtL/wB1FufIvHP+0r1RXKuRwHybtfe0D6l1K6ZrhlcnrcMnMH90ZaGsxUkwiBV4VyNO7rpPe0oepdJq5JLobLhk9qVj2GksEn3GH1bDB24v8f7KghvEQOPq31MbgBl/b1RUonkwvkzhctz/ADLH3Mq4Xye6RGxLBjg5HXvSKz9tK7OiXrOBqla/se8nDeLSaz5rB2cTgHtNazoIdFw8XnfQoo+7VE5PdUbi2uXnblCU40BKYWFZlUnZsGQq+6A/YJPnKWr6Tile2u6KqKR8tmmp5JSXdkjRRRUmQV4RXtFAM7ixCqgb/QAMwBB2jd4VaqTU1NSiriY/pfkjt3VFSEhpRmcIy37tlNdG8idsjNwrdPyjA8ExWyGxBrw2qE5mO+ptFaZTNFalMM5NMoT81Inx21NIYQwUrcITGYB2nsSMzUhdXJKSls4CRkqASOsJOXjVR0jo0pJKrkrWeLYUo9pCxlUFtJnvK3cMvXocDTgKm0gqDoEhMgdDAoAx11Q3GkwcPOA/KUkj0JBrbH9VkrBU+lLit2IjIdSRMd8nrqFu9UrMT8FmNwVA3HaUjPPZU0SZPzZ4ivebPAeA91aa9qVaAScaSYgYhJntUIFJ/wCwNuUqUFuAD5p9IWR40oGetIJ2qSnIbQrP6INK80fObPesetFXlHJyhU4XVZCc0n1AGaRHJzPkvDvSsekpApQKaEK+R9YB64owL80HsW2fvVbBydrJhLqCeEEeuKRXqC7MBxomY8tP4qUCtwv+Gvug+o0EqG1twfyKqxL5O7kEiEEjaJzHcJpNWoF4P3R7sX4agHNrr6+2UmE9HDGJpXxW+aEzt6PrNDWvhEYm2FRHlIVmAjBvPDPtrxep92n92sfzR7RTdegLkbUOeP8AegGukdMoecxgIR0Upwp2dFITPfE0gH0+cPGnDmi3xtQv6M03c0eve2fqx+GgPQscRXsDqpuq04oH0QPZXHMjgPSPUaAk7MNdLnAvZ0cGEQeufznTxLjAPRXcAR8mZk8OqPE8M4Dmhw8FK99e82RvV9L3ipBNtaTeB6Nw4nhLy05SY3xu9NO29YbweTeL/wDlJ+85VYhXnHvPuivca/ONAXBrWzSI8m6cP+a0r7xpRXKBpFswq4VPBSWj92qXjV1HuHur1Dyvkj+Xq6qAvLXKdpAH9sk9rbZ9SRW46uT+iW5MSWWyY2SUgmO8mvly3WpSko6AxEJHlfGMcOuvq6zYwNoR5qUp8AB7Khki1FFFQAoorwqA20B7XK1gZkwKYXGlwMkdI8d396jHXlLMqM9XCgJR/Sg2J8f7VH3V5Gale/uFNyg9lIfoJxYgozumDHZUkHLt0tzJPwY68lEdU7KVt7VKc0jM7TiSSe8166ytWRcMbxAz6iZ2baFAgQMI4dHZQHN6ThPtwAeiq7cIKleVHWFkR3RB9NTa2gNuY4ZbeNM7gg7SU9gBjvqUCKvERCekBxxIxHf8fpHjt7q8fY+DGSnOuEKw9mxI9NPHW0KBBI+ctEz2Rs7TwpNy1ChBcaUBsCgoAdggAbKkgbs28JM4jI8jAEk9ZCOke8gVzYsEEkQkJ2nmykj5IJMA9Yk08btFAEJ5mDtwuQT2kme7ZXrGjlpzSiY2fCBQT1gTtjjNAMEkFwhGAknYovEk8TOaxS928QryyVRn8KE9uFOxOe4mnBsXZJi4z2wqZGzhl3VzcNKMShaY3c0kjvnM+igoTuUyhJ7wBzZn5zix0uwSKEIKgZHS2YlplXYhKCDEbzIrp5YIzGfnrbk9wmABwz7q9tQII6JABMAFtG8lTip2RlnNAdMvLyBxmNghaAOJUpKoAG2vFaVI6JcAG2QXTln8YjPsmuWloSYBaGXnqMJ6kmQTG+KWU2oGfhYOebqQTwyzgGhJy7fkbhCgI5xTZXnsMFHR7we2vW3kkE4EuYfK6LWAEifKgEkDur1bajO0q2qShKVJSTuKjmTs2zt27BQWZABEAbCtuZUfMbTkD1wTnu3iBNCEESptBnYkNjErjGBWQ6zSZ0c2pWdu2B8pLgwjrOMj0Uo06BPROeWTZT3lW0DbszzpHmBJMtRPBzuG2hIzutFWpMC1yjMnEM/oGkl6uWJH7FQVvEwO4lAz7hUu50iCVJy+WpIA4RsApZLYQApZEnNI5zLtVO7q30BXndS7HDJDiMpAkHENm5QjbvpsjUWzUCcbiEj4xggE7E5LJJ6gKspgy44opSTEpdBxK2hKUhOZgdwpi5LisagchCUgyEDeEzEqO9W0+ihDKRpPVMhYDLbikb1SiT1JSSIjr49VNLnVtY8hp89qUnL+U1ouLq7JRB8QszTXSl4GihoArefUEBCc1BKjCjA4Ce8dRNAUXUrQJvL1lpIOSg4s7g2gpJPs7SK+mxVF5ONQF2K3nXSjG50UoRmENglUEkZmSBll0Rtq9VQsFFFFAR9zphKfJ6R6tnj7qiri8Uvyjlw3VR9edQ9INv8AOaMAUyoSW8YCkLkzhxESk5ECcsxsis9v9cNJWjymHwUOJiUlRnMSNi4MjeKnYg3dJrqaxVnlA0klIUWHigiQoJUUkcQrAQR30qnlifR+0aUO1I9qRQGzA16ayJjlrG9JmduAHfMZLG7LZUpb8srB2iO5Y9QNAaPNcKqlscqlqraoD+Yj7SRT5nX22UcnE9mJs/f9lAT7gpg+3OwfnrpNOsbK9i/WfVNKHSSCICkx1gjxkCpAk3bpTntPq7K6Ueum6m0rzSQetKx76QNguci6OxQPqqQPSjqHgK85vqHhUauxcGx1wdqAfbSOB4bH0/zIj1UBMpR1R4j203e0gRkgq7cR99NWXVlJxrCvm5D+9eUA4GlnfPPia4c0m4qMRJAM7tvWIz76Rw17zdCBZOk1TJCSeJQ2T9mu1PIWIcaQudpUCSo8SZzpBLdKJRQDoXaIwlsBO5IJA2bcpJPqoYW2kjCObMHpErXh4YUxtzOc5ddJBugt0JHRCCqS8Ms8i+knq8qCe2llKxZBxAG4c6QRwEqT0jtk1GFBriKAm0sk5JKSfjHnGyBwCMQzPEwY7dnJsSJU7ISM5xNLJ4AAJmScqhsFdJRQHN28VqJOQB6KdyBwEbzvO+o1ejlk4iQRO3CodwIUBkDUrgpS4v0MNoXcLhOIJbSTvUdoHp7poCN0jfJs2gogrdX0Wm8ypR2Z7948Y2mrPqBqSq3Krq76d26M5/dJI8hPAxtjs4ylqhqcVXC767lTilK5hB/dNyQhRG5ZTnG6eJyvdVbJCiiioAUUUUAVF6S1XtbhaXH7dl1aYhS0JUoQZAkiYndUpRQHKUAAAZAZADYK4dtkq8pKVdoB9dK0UBF3Gqtovy7W3V2tI91RdxyY6MX5Vkz/ACpw/ZIq0UUBRbjkV0WrYwUfNccHrJqPf5BLA+Su4R2OA+tNaVRQGUXP/h9t4HNXT6DvxJbUD4BMUxd5BX0/sr/6Tah9ldbLRQGCP8gt+nNu5ZPYp1Hspsrko0035DhPzbn2KivoSipsHzydXdPtfFfPYttXtNLW+ldMs/tba4c2ziaJHURzcGdo2mt/iiKWDA1a/wByn9rZKHahY+0g16jlMa+PbEdhH4E1vcVC6R1Ksn1Fbts2patqohR3ZlME7KWDJ2uUWzO1tY7MJ/8A0FPrfXqyO9Y7UE/iq7P8lGjlfuCn5rjg+9Ua5yIaPPk88nsWk/aSTSyCGRrTYq/fYe0KHrbFO2tK2ivJuWu9SB61Ch7kHtviPvJ7Qg+oCmT3IOfiXh/mbV7HDU2CZa5tXkuoV2EH7JNLfoR3Ef1e1NVF7kMuR5Fw0r5wUPuKpqvki0k35Cmz81yPYmlguqrE9X0h76TNgrge7P1VSjqhpto5JdI4pfn0c6a4V+u29rdyf5Sv7iqWC7GyUNx8DRzFUca5aTbnG2oQJONlKfSUpqR0Rr5fvKKUW4dIEkJSomOPQcPqqQWh4oabLruSE7okqVsCUjeSco31zqrqq7eXCb6/bKEo/wCHt1fFEkhxxJ+NsgGNkkZCpXV7Qr1w6m7vUBBRkwwJhvcXlztcUNg+KOs1cYqrYACvaKKgkKKKKAKKKKAKKKKAKKKKAKKKKAKKKKAKKKKAKKKKAKKKKAKKKKAKKKKAKKKKAKKKKAK8NFFAMtMMpWw6laQpJbWClQBBGE5EHI1WeTaybbaf5tCES6fJSB8UcBRRUguYr2iioAUUUUAUUUUAUUUUB//Z"/>
          <p:cNvSpPr>
            <a:spLocks noChangeAspect="1" noChangeArrowheads="1"/>
          </p:cNvSpPr>
          <p:nvPr/>
        </p:nvSpPr>
        <p:spPr bwMode="auto">
          <a:xfrm>
            <a:off x="477838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pic>
        <p:nvPicPr>
          <p:cNvPr id="21512" name="Picture 10" descr="http://t0.gstatic.com/images?q=tbn:ANd9GcTijX3NJcoQjtP6Kg4OylROp8i46c-cWxmZQjI0mmYnwcwhJMUFy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04" y="3713521"/>
            <a:ext cx="1952625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3" name="Picture 12" descr="http://t3.gstatic.com/images?q=tbn:ANd9GcSiSU8zpZNPn4fQESdN5lwPGgfyK1FtlYplwKDB_v1FdlV4dRQRn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657600"/>
            <a:ext cx="2503488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88598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altLang="ru-RU" b="1" dirty="0"/>
              <a:t>Применение веб-камер</a:t>
            </a:r>
          </a:p>
        </p:txBody>
      </p:sp>
      <p:sp>
        <p:nvSpPr>
          <p:cNvPr id="22531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 algn="just">
              <a:buNone/>
            </a:pP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Широкое применение веб-камеры нашли в «</a:t>
            </a:r>
            <a:r>
              <a:rPr lang="ru-RU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беби-ситинге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- они отлично справляются с ролью </a:t>
            </a:r>
            <a:r>
              <a:rPr lang="ru-RU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видеонянь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передавая изображение предоставленного самому себе ребенка. </a:t>
            </a:r>
          </a:p>
        </p:txBody>
      </p:sp>
      <p:pic>
        <p:nvPicPr>
          <p:cNvPr id="22532" name="Picture 2" descr="http://t3.gstatic.com/images?q=tbn:ANd9GcTBIrZuiEPPDyHDRW4FJnVBKhnd5A814IxEdmm6cX-NiWQYy_M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429000"/>
            <a:ext cx="2590800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4" descr="http://t3.gstatic.com/images?q=tbn:ANd9GcTGaNQ2J0G3_lQHsY3bWWLvdlneVRuHWiF3adQ0edO3x31_2pKH6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429000"/>
            <a:ext cx="2586038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18457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altLang="ru-RU"/>
              <a:t>Применение веб-камер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  <a:defRPr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«Уличные» антивандальные 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веб-камеры выполняют роль охранных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видеонаблюдателей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3556" name="Picture 2" descr="http://t3.gstatic.com/images?q=tbn:ANd9GcRaNtPZHvl-nrmgyae3IONmeTUwOA1YeKduIg0Ejg2fg3NXtOqEp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52400"/>
            <a:ext cx="2171700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4" descr="http://t2.gstatic.com/images?q=tbn:ANd9GcSBEQ8dzqGCjXVLZBSNZXhrFYZk7XzPJJYMNCxQQuR7xctLrB3hq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966" y="2882183"/>
            <a:ext cx="25892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7" descr="http://provision.ru/files/catalog/44/ars_ir_bej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200400"/>
            <a:ext cx="4495800" cy="341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51977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eaLnBrk="1" hangingPunct="1"/>
            <a:r>
              <a:rPr lang="be-BY" altLang="ru-RU" sz="4400" b="1" dirty="0">
                <a:solidFill>
                  <a:schemeClr val="tx2">
                    <a:lumMod val="50000"/>
                  </a:schemeClr>
                </a:solidFill>
              </a:rPr>
              <a:t>Пример применения веб-камеры</a:t>
            </a:r>
            <a:endParaRPr lang="ru-RU" altLang="ru-RU" sz="4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752600"/>
            <a:ext cx="4005263" cy="2514600"/>
          </a:xfrm>
        </p:spPr>
        <p:txBody>
          <a:bodyPr/>
          <a:lstStyle/>
          <a:p>
            <a:pPr marL="114300" indent="0" eaLnBrk="1" hangingPunct="1">
              <a:buNone/>
            </a:pPr>
            <a:r>
              <a:rPr lang="be-BY" altLang="ru-RU" sz="2400" dirty="0">
                <a:solidFill>
                  <a:schemeClr val="tx2">
                    <a:lumMod val="50000"/>
                  </a:schemeClr>
                </a:solidFill>
              </a:rPr>
              <a:t>Подводная</a:t>
            </a:r>
            <a:br>
              <a:rPr lang="be-BY" altLang="ru-RU" sz="24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be-BY" altLang="ru-RU" sz="2400" dirty="0">
                <a:solidFill>
                  <a:schemeClr val="tx2">
                    <a:lumMod val="50000"/>
                  </a:schemeClr>
                </a:solidFill>
              </a:rPr>
              <a:t>веб-камера,</a:t>
            </a:r>
            <a:br>
              <a:rPr lang="be-BY" altLang="ru-RU" sz="24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be-BY" altLang="ru-RU" sz="2400" dirty="0">
                <a:solidFill>
                  <a:schemeClr val="tx2">
                    <a:lumMod val="50000"/>
                  </a:schemeClr>
                </a:solidFill>
              </a:rPr>
              <a:t>установленная</a:t>
            </a:r>
            <a:br>
              <a:rPr lang="be-BY" altLang="ru-RU" sz="24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be-BY" altLang="ru-RU" sz="2400" dirty="0">
                <a:solidFill>
                  <a:schemeClr val="tx2">
                    <a:lumMod val="50000"/>
                  </a:schemeClr>
                </a:solidFill>
              </a:rPr>
              <a:t>в аквариуме,</a:t>
            </a:r>
            <a:br>
              <a:rPr lang="be-BY" altLang="ru-RU" sz="24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be-BY" altLang="ru-RU" sz="2400" dirty="0">
                <a:solidFill>
                  <a:schemeClr val="tx2">
                    <a:lumMod val="50000"/>
                  </a:schemeClr>
                </a:solidFill>
              </a:rPr>
              <a:t>передаёт изображение</a:t>
            </a:r>
            <a:br>
              <a:rPr lang="be-BY" altLang="ru-RU" sz="24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be-BY" altLang="ru-RU" sz="2400" dirty="0">
                <a:solidFill>
                  <a:schemeClr val="tx2">
                    <a:lumMod val="50000"/>
                  </a:schemeClr>
                </a:solidFill>
              </a:rPr>
              <a:t>в Интернет</a:t>
            </a:r>
            <a:endParaRPr lang="ru-RU" altLang="ru-RU" sz="2400" dirty="0">
              <a:solidFill>
                <a:schemeClr val="tx2">
                  <a:lumMod val="50000"/>
                </a:schemeClr>
              </a:solidFill>
            </a:endParaRPr>
          </a:p>
          <a:p>
            <a:pPr eaLnBrk="1" hangingPunct="1"/>
            <a:endParaRPr lang="ru-RU" altLang="ru-RU" b="1" dirty="0">
              <a:solidFill>
                <a:srgbClr val="990099"/>
              </a:solidFill>
            </a:endParaRPr>
          </a:p>
        </p:txBody>
      </p:sp>
      <p:sp>
        <p:nvSpPr>
          <p:cNvPr id="24580" name="AutoShape 9" descr="data:image/jpg;base64,/9j/4AAQSkZJRgABAQAAAQABAAD/2wBDAAkGBwgHBgkIBwgKCgkLDRYPDQwMDRsUFRAWIB0iIiAdHx8kKDQsJCYxJx8fLT0tMTU3Ojo6Iys/RD84QzQ5Ojf/2wBDAQoKCg0MDRoPDxo3JR8lNzc3Nzc3Nzc3Nzc3Nzc3Nzc3Nzc3Nzc3Nzc3Nzc3Nzc3Nzc3Nzc3Nzc3Nzc3Nzc3Nzf/wAARCADCAQMDASIAAhEBAxEB/8QAGwAAAgMBAQEAAAAAAAAAAAAAAwQAAgUBBgf/xAA4EAACAgEDAwMCBAQEBgMAAAABAgADEQQSIQUxQRNRYSJxBjKBkRQjQlIVYqGxJDNDwdHhNHLw/8QAGQEBAQEBAQEAAAAAAAAAAAAAAgEAAwQF/8QAJBEAAgIDAQACAgIDAAAAAAAAAAECERIhMQNBURMiMmEEQnH/2gAMAwEAAhEDEQA/APlqqQR3EZqzAb9xjVHPGI0cmGrIzLjvOIvJ7S2JUBllhRBpDJ3iQWWUE9oQDHecB9hLBWPOJQ2WA3dgZCGJPgiTOzjPMoWOcmVEQVDgfeWd8JxOIPolX/LKRHRY3HaWFzfH7QXHmW3czFaNDTLvG60Ej2Eb9Orb/wAszPr120YNY/SXs6kzLgAD9I064cJRk2EurrHKnGfeLWOFbgQL2tYcsczqqWIBPEnRpV07+aErH0nnjEMmkJwTkZ9hH6en6Z1wLSWPgZ94bRHNLRktjHfJnFPPYRy/RGp2Ge3vFvTx3mRVJPhPTU85jdHTG1Gneyo5ZOdvuIuqFhhVzNTpm+tSCSnPMzbQJSa4ZZ0rqef9YxptJfewrqRjjuccTdbUadRkqGbH5iOZT/EFQYReB+mYJOw/kbGNJohp0UORu8xl9nnLGZp1ztgjAnP4u1hy5nLFhtmgHIH5FX/7Gc/iyq8XID7CZVjO3mByQvfn7y4lNS/WBv6s48xF9SC3AHHzFLS2IBXx37yYiSND108jmSZxs57yTUKkeEr7iaenT1fy4DDx7zMrPaO0Eg5HeI9rG0XBOZwjniFpAtHP0t7ztlDIeRx7+IgWUQQoAlFBEIo8mVBYQbVE4bGzC6Wn1LAPENqtL6eGVfp8ygyV0Jc+Z0SxSdC8xCsLWpYYAyTxO31PUdrqQfkR/pFO+9SRwsf6vpd+m9UDms/6GRy2cc/2o83icAhHXB7Sv9JEp1s4BOicnZTF1HaafR6a7NQPVZFX3YzLBIl1czAmrVHtUr6bkLvVjnH0sfHvntM/WadqCXTdtZsD/NzMjSKbM7clh254j5q1g+kHcHwf1gxdnmap9BNRZY6KRnd+XmX1vT204UgA5HjmWVLqgzWH6wcd53UXMNNy3JjWi5O9GXlkbjiafTw1+8EgErwSYg7BsbVLYnVusrBI4JGOJmxtWhrcps27s84zG104ZeMHiYTWMpGe8b0nUn06nySOMwWSUH8DroiEh+P1l2xWADXYM9iVPMwrtRZdaWsYkkz2/RbKrtHVXqDuAUAQTniZxa6ZFeje84BYfcRh+mrWmSxJHkz0S6GngraVX2IEz+qPotMhH8WHf+xeZzXpbIYN1SjIxmLPQvgw1uqpdyWJUe5nCu8ZrdWHxOhraFTQufzCSENFmfP7STUOz59X3j1HcRNByI7R3EyPaxyoc95oVcLzgg+DM+sYaNVnEpylsa/ha3Ga/pPsYB9OyNh1xGaLAMbo8r1uAHCtj3lTo5OTQlo1CtuA+00TSbkKleDL1+kMbVAjSMpmZzcrZ56/SPWxBU/fEGtZHcGeowvHzLrSjeB+0ykL8jM3pIZcKq5ZpsvSxrK2oCrLggHxDaahazuCKGPnEZt5XBIhk9nPrPDa3Stp7SjDjuD7iKFfee11OmrvXbYgYeM+Jk6noqnJpYr8N2jUkzpH0S6ee2yR3U6K7Tn+YmB7jt+8WKY4jR0TsHLLIRiQTGsZotNbBhiei6frN1QKhd393gf+55cnAEZ02rarjP0/EpynCzX6jZ6QwiDBOT95l7iy7GOBDjXbioJ7DjdzicQDU6gsfpUd8SaBH9Vs5W/pjkjHbEFdaDz2PuIS7T7WJdmK+cd4E1oqEEFsdvHEIlXRV23HOf3nGwexEGxIz4lC0zO1Fy3jOZsdN6tqKkWqutGI4BIOZjUD1HxG9PYlLnJPx94Wl8kkkzU13UddaCH1O0A42qMTIutsQkBtxz3Ej2lWJyMHuMZlC+0DPf2h0aMaKBmflyQPmVYNWoam/De3ade0EEcCLWfUeD9QEh0SC/4rq149Q8SRIrZk5Qn9JJC4x+jPQc8xyhSe0WrUZE0tIqqBk4iQ26DU0MfJmjV06z0Tcxwvge8v0vSNqr1rrXP3OJ6HXUrV08jK5BAAHtE9Hkn67pHnVoxxNH/CmXRHUergj+jzid0Gk9Zw1hwg9/M1rGrFZUgYxiX4Ocpu9HnQXQ8EmXTVEcEdoB3CWHBzzO2WKqgsnJkex1Y+mqBwSf0jtOpU454nnvUXupx8Q1V7KAZGZxPT1ape4btCG4NyDMCrVDHEMmq+ZMQ0bKt7mXIBGOJlVanJ5OYymoB8yNGQZ6lIIIBB7iZWt6TW2Xo+hv7T2moLR2lWG4SqTRUeUu071OVdSp+YEIW9p6m+pbF22KGX5EzLunFG30/UP7T3nRSQ8jN2cciBIx2MbuznBGD2izAZiEmVB+Yxp2BYrnB8ExbHMg+ZjNWaHrJkBzu+M5gnvypA7eIpyT5hUoutBZEYgeZA4pAH7wbDEtYGRiGGDKMwko6ovRYtb5YHHmM2iuwFlIxM4sJXeR2JxCzYjbMo7mLPYe2cj3llcM4DDj7xZnIfOPMLEkXIs7qDiVsFtRBcY9pd7rM5UYEqthdgbDuPiERUahhxvb95IJ7LCx/7ySUWgFZAIEepfEQSNVd40Ro1KNW9bBkJBE0B1Cy2vbY5x7TFQyxY5zFVnJwTNujUOowjkj2zDo9tp2qck+0wVuIHPP3h6dfZQ2ajiVHOXm+o3n6OmnoN+otyccKJi2sM4zwO0tqerajU17LCMfESLEnOZiwjL/YIWLcA8Qqh1G4iDq3O44zj4jjOiArYc/EjRW/gGrsPMIthE4rUvgfUp9/EjVMoz3HgiQmhhL8Y5jNeoPvM0Qydpg0jVr1BP2jFdwz3mZQSePEerQe+JAjoww4OZU1ZPAla0weHhhuTGCDCYV1WhS8ZYYb+4TF1WhspPIyv9wnqEfPDCSypSD2xjtFGbXSq0eKasg9pVkwJ6DW9PRiWrO1vbxMfUad6yd6n9J0UrGpAK13OABH11AWv014A9okgI3Y7zjI687sSkkk+gtUQXzmKGMXMSeeYAjmSzrHgM8ShhHBg27QjO1/UT8DM5YqqA2TuPcETlYYEso4HcyahmtG/HIGO/gQ9KAdixnKy3OBnE4ct7wtKOynaeJBAiXz3xJOtRqNx/ln9pJCAV/WM1HmLLGKzzEZobWdOc98QatkzrHmKwFifmdBHEHu8S0pgmRLIVzg9oMSwExBgXhD9A7dpTduOScmUA5l0GTKShqsDAh67Ch9x5EAowsIucEjx2iObQyUrtXI+hvYxcZrbBMLp6bdQcdh5MbTp6bgTuYzm2HgGuzC8cGNV2N3zkTt2jrVM9m9hzFwWQ4x2/wBZgvZp0kEZzGK7FPj9TMkao4xsx+s6NUwHAhoyNksgGciDNwPAmX/FHzzOtrTtxNiUfsO7v3i1i5BHvFBrbBkKOPnmHGtO0E17j8RcCBfSqQdi7TnMzr1eskMpHzNsavAz6A/UxPqOvNlZpSisM3HvLYkYtmMRdiMwtoKkgg5HcQR+0p3R1mUpyOYu+MQhMExzI2JII6406EeYo5I7Q28kbD47QW3LdvvA+iQMZJHtHL7ESnNagZAyIs3ge3mCdywC44hoVFPVHkySuzPg/oJJTHUGIzV3iynkRmuUzGV8SMOZFI/adY88eZQFQJYSKrE8CFWsyollQJdQcxivSsyhgBj5MuiLvw4lBkAVCRGK8AYx+sjFQQF/3haKHtJ9MFj7CVBbOYOcZjlGlfUFVX8g/MZQUegSdQrAe3bMtZ1Ftnp0LsT4MzA23w0SdPpE25AI8DuYpbr7GO2oYB8zO3M78t38mFDBAFUd+5mUURoZNFzHO85xk54xOhbUXc2ceciC/iXLAbm2jxGMq2AjbVI7GLQXa6cW+oHDISPcHBnTqNKT+SwftFtmXI7YlGrA7GakWkOh9KRjcw+4nUqVx/Kdf2iGD2Ef0mQige0lBegV9d9JG65Vz27QH8VYn/WDfoITXlrLQvfAiZqb27TOI47Wy9mrts4LY+BFnJ3Z5lmVlxkcSZ45ko6LQu/J5gyJpaXp1mrLbGUD3aLavS2aa01WjDCYqkuCTDgwbDt2h7B7Su0sC3GIWdEAVCzcQyVKSSTgAZzLVp9J47wb5QEgmFlsXs7kdsCDVd7HAziXZsntAjIbOcEfMIzRq0dnprhCePaSURsoDuPbwZJiWzNrjVakmDrULGAcxEbCKBCDg9p2jT2WYxgD3Mcq0Iz9b5A/s5iA5JCynB+TCFXXnbjMbXSqqE4KgdiSIEqfHM1gyKK7cDn9JdVLbmZwuPfnMjMW74B9gJ1ELHauT8RIzKqPbJMMjWVnKMVP+U4na6tpzHaU3gkIMiWgSkLhLbTutLtnyTmR6WB5Uzd6dphq0ZfVHH9LWYx848xfqFVVLelpmsIHDbuMn7S0cl6boxdvPxL9jkTRPSdWKPXaoivvkmKPVjvMLNMpW+BkoD9jGa99yk4AAGfvAqnHmM6cHco7jM1Bkw/+FNgN6ik4yQJduk4XdlyuB4m/X0+2xAVqVeBz5/8A3aFr6XaqfzVcnt9JzkSnB+r+zy/8KKLFbbnHPIhyqh3KrgeAJ66roBbDIxHx4i/WejJTX63qBGxjb4Y+JLCvVN0eU1eoVVFNNKox/O55Lf8AiJsTVuU7TkeJq67praasXMxbccfl4H6zKdcZ5zgYmbO8WmK2Izk4GSB4gFA3jd2+I3azYJTPzE3ySc8GGzvHY4utGmbFanaO2YPq3UV15RhTsZV253ZzEmLe8GwwJhRgrso3InCPpx7yEntD0Vh7V9lXJgkNuixpKoOOMd4tao29uSY7cSFPtM66z6gAexhRo2R9JYBkrwBnI8RO1Ar4HM0rtYW211Jg9iT7zlWnIckruZuciRsak10zl9RRgZxJNI0oDgkj4JHEkllzFU0ygZKnPzCBVX2kNmRjP+kiZLcToGxmtzt8wqFjznAkq05ChnIH+8KyBUJ4UnsD3kObaLVWKhPJZ/HE45wT6hwAe3aL5K595QtnuZUTHdhLG3MSoOJekbmHOIOtsHiMpXhQw7ntiNGkOh6RTgJtf395w2lU2r/V3io3ZGSY5paGudQoLHxEcXURzo/TdR1PVLVVhSRncewntOnfhTTadvV1lg1FnsRx/wC5f8KdHt0lfrXjaWHC+Z6PZ7iJI8Pr6Sk9cMHquj9bSPVRX4woA4nhNVpXrsKuuCD2n1SxGOAozk9/aZXUOg06271Xbbxzgd5GqD5euOmfOBSfaO9O0nrXBSQvyZ6vTfhep7G32EL4x3mnoug6bSPuP1+2R2mR2l7KtHdDT/LUewmglQH5hknuYZawowO05ZVuUqWOD7TUedpvYK62vTUPdYdqIMkzxHW+rt1C1Cy7a1ztQH/X7zc/ElRFNY3sVyfpJ4GJ5VtM1j7Vwe/c4mOvnFVYzdZVrtIlR1DL2ADpxkfMxtV0zU03bFTfx3HYzWTSXU+m7bdhO7j/AGjlVg1W1HrbecgsDM0NTceHkNTp7g2HrKn2ESvpZWzie/bTVPUTqSoPYEnM8v1O7S3I6VHBrGQSMbveFo7efq26MM7due5zgiVFYuBK4UKOZR2ycfM6lgQOCe6GE9f/AAXGMxqkqHwoGTFMg8ic9Z0zg48du8DE02h62rcPIz25iP8ADsGO4j94ca5SPq4OP0lq2N30pgk+IdoKtBOnaMWHc+7AzjC5z+sasRKAVz/MYYOPEOK20uiFjuiHuqkZyfmY66kC5Gb6vq88w92RJy2Mh9OBhlQnySOTJAu9IY8A/oJJC0DFCEcAKfvOms1jOOPedZ/Y5nHBceTOiYrZZLyvYy4v7gHGeMxf0nPgj9JYUuJSaLMwIwM/+ZdEB7jiSqnn6oYccdokgt/RzCr2ENWXucKq/ACjvKIu7vNroFVY19G7gBgcxo5ekqVhek9DbV3AXWJQnu/J/ae/6P0DQ6ALYg9awc727foIBOj12v6m7Zu5wJraTTChFHqM2PB7Sxv6PB6erl8jgE4RJulWdUG52AHzES0WwJwd8ROzqenrs2MWB98cQ9OposI23ISewBlI+hXrVlwePkHE4iBB5P3MFqKrN/qVbs+drDn9DFG1LJePXR6/Zjxn9obRHp3RoMyNaEP5gN0Jnj3i6uj4sUAt2yD4llvRmC9yfYSlUkD1uko1gUXoWx257TNP4f0SsWbeR7R/qOrXS0hsgEnHM8+3X7jqPTXayk9z9M1I37fBoP0/TCoiv1UK/lDHMxeovptJWtQJawnLADB+3Ebq1F6rY11u5iSQinOJ4vX6q832NZlXZs8yaH5wcn017dYgZ2e0qhBADNnnHieOubNhHvD2aqx2AsfjzFm75/aCX9Ht84YgrcKewz7xe3JJ5EPawKn37QFqMqhj5gO8QOcGDtfiQ55lMBuCcSHU4Dnn4jlPpIpZLsP7MMZ/WIlSozzLIQzAGQ1WHu1dpO1jlT4MGbKyoKFt39uM4lPXCNtsVXA7ZlMI+TWxRx4zwZCpUW9QjvjP3klPrH/RLfPPMkllo1CFPb9oarggxapsnma2jubYUrqRj8iZHCeill52AImG8sYNLGCkEZzGTpr3f6qjk+AIf+Av9M/yduO5IiTObcUIKpM61ZUZxDvV6Z/Nk/EgsQDnOftErNYKsHdNDSsVYEd4kmS529p6L8PdKfX6kA5CDkmdUcvWSStnrvw7/F2aau26zKkYAJ5xPQIPeA09FOmpCoAFUdzKNr6Fs254/u8Rnzuuxsn2lHrWxdrqGB8GBr1lL5IbAHluIcWrkYwc+0jaL3oi/R9M7bibBnwG4ED/AIK9bZ09wUf5hyJsqciLdQ1R0tYKgZPvC6R0xVWL2atOm6fbbY19o/1nm+p/iDVWArgVr/aq8/vL6rqLGxuMe5zzMzWFGryByfJ7w2xxj9gl6q6DPqOCOfpYwmn/ABHqK3zvZlJ7Mxz+kxb6yrc5lBt29iDLZ1cIs9YetafVVf8AEI91o/5e7x95OndM1Wpt9U0hKx/cO/2mF09/SsDYAIOQccifRtPrKbNEmqsda62XOWOAJNs4TWOkeb6mv+EUtc4BstO1BPFa242WMzHcT35nsfxbdo+pV1Po9XW9lZKivkE58jM8xR0nWX6n0hSwYAEhuMD3mbR181jG2Zmu0lunuKXY3DBOPYxMrz7ge09P+ItOhvT6huVAHIOftPPuoGVAwM/vC5Hp85WhCxPqOIK1iRgdo3ap4LcCFC07fpdR+sNnVOjHIKmCYEntzNHUVK+WrOQIlcAGkuzqnZVKrihKoxXtnGR+87qNJ6JqBsQtYobahyVz4PzN38P9T/h69h9L6AWHqrvB+Mds9+ZbqbnqlVeqRNQdUrYYOVCH22Dv+niBtp7Dk06Z5Z6m3kHGR4gWUryOI/eti3ulo2OBznxD9N0FOrBF1pQhSwwAS3x/vK2dXKlbMjdZ7E/OZJ6BdN07B3u1ZyfpCBsc++ZJg/k/oUqxntNvpTV1Plz3mDQ5Y4E3em6KzUEcGKLpnH1qtnrumarQjGbF3fM1LhXqqSq4KkYyJ53T9Acbf5g57/E19HS2kUKdTWFzyCcx2meGVXpmH1HpT0N3yD2Mzzom9p79hpWq/mbWX55mS9nTms+iqzA/Sayx9HwxemdHu1NwVV4Hdj2E+hdL0un0GlApIf3ZfJmJoqNFcSiM29uw7Ym2zCjS7FH1qvCrFnSOPq3JmT1PrFtzGoL6aA+e/wCsSrL+m1mQ2OeTxiJ6tr2vZ3RgSc4YZlAdTe21m2gjG5gcASZoahSGLuohf+X+Zu48D7RrpXUdQdVUqsTkgH7QGj6F6/1WXZX3A4mtXodL01BciWXWD8oHbMuaDJx4j0qMZzV6ZNVV6dhIGcgj3nljq+q6y4pV6i58J9IE1NLouoDT7bNU4O7lM5yPPPebNNBpxWzJ6r0i6jUA7w1bnAYcGZ2qtShvR9PLDgnM9n1LQHV11hCAUOQG7Gec6r0myp1s1WorQE8Y8ycHF/Z53U1dy/CmKZUWYRS3xNZ9A2oBt9ekJ6mxE3ZZifj/ALzYq/B91R4sqbP3zBds7ZJHmaw/BOPmev0egq6n0rSpqfUHpoQpXx+krR+GHF4N+1agcnae89FXWtSiteFAwAI1w8/pO3owqvwhpeWe+xs9gAOJpUdC0dB/lblyMNg95oKMDg8yxbaMmVQRcm+nhvxZ0d6LzaifyGA2kDzjnM8VqajW2SZ9W1vW9K4emu6tieCCO8+edS04bU2oi/SCcfbxA2kd/ORhu6lgGAwfbxK20qRnOR4Md1VGnOwqti4UbgxzlvOPiLPm0FKQFxOfXSPUmLBCibB2bz7RDUoUP1YMZa1ySDg4impZmOD+wlVo6RAk4IKmPN/Oah6r7HuYc47KPaZjE+ZVL2qfcpII9pmrHVj2u0X8LqaFe5XNqbj/AJfgxjR31qrFz9ajaijtjzkzFvuZ23WszfM7Xe1enO1xnPGe8nCuNrY9Y+5ySDnMkyX1Z3HKYPwxkmFibfTgMjie46GAFXiSSKPTxf5XB/qTstClWIOe4MyATjOTmSSJHDz+B7prML0wx7+83dfVWFUhFBx3xJJNP4C+iZAVcqMH4mz0QA6EsQCx8nvJJC+AmPPVWwXcint3EnpoLnwijK4OBJJObCU0YBrrGOMdoxjvJJOi4c5dMTqFtq65gtjgAjADHieg6YzPplLMWPuTmSSdYjfwOn+meJ/GjsepIpYlRWMDPA5kklnwcf5Df4MpqenVF60Y5AyVB4xPVrwi49pJJy8uml/IDrP/AIzxAMQWwSMPgYMkkcunCf8AIfqJIOTAdQZl04KsR9Q7GSSN8MfPusgL1O4KMAN4nqPQpfoukseqtnNX5ioJ/eSSeWfD2y6jwPUQA7YH9RienHNn2kkl8zs+GW353iVn5jJJK+neIrb5i79pJJjqgdn5T9pG/Mv2kkmGgbgbjxJJJMY//9k="/>
          <p:cNvSpPr>
            <a:spLocks noChangeAspect="1" noChangeArrowheads="1"/>
          </p:cNvSpPr>
          <p:nvPr/>
        </p:nvSpPr>
        <p:spPr bwMode="auto">
          <a:xfrm>
            <a:off x="173038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24581" name="Прямоугольник 2"/>
          <p:cNvSpPr>
            <a:spLocks noChangeArrowheads="1"/>
          </p:cNvSpPr>
          <p:nvPr/>
        </p:nvSpPr>
        <p:spPr bwMode="auto">
          <a:xfrm>
            <a:off x="325438" y="4876800"/>
            <a:ext cx="7675562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just" eaLnBrk="1" hangingPunct="1"/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Эта подводная веб-камера установлена в одном из аквариумов знаменитого зоологического парка </a:t>
            </a:r>
            <a:r>
              <a:rPr lang="ru-RU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Monterey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Bay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Aquarium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Калифорнии. Формат вещания: "живое" видео. Экспозиция называется </a:t>
            </a:r>
            <a:r>
              <a:rPr lang="ru-RU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Kelp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Forest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4582" name="Picture 11" descr="Подводная веб-камера в аквариуме Monterey Bay (Монтерей, Соединенные Штаты Америки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575619"/>
            <a:ext cx="39624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9783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Заголовок 1"/>
          <p:cNvSpPr>
            <a:spLocks noGrp="1"/>
          </p:cNvSpPr>
          <p:nvPr>
            <p:ph type="title"/>
          </p:nvPr>
        </p:nvSpPr>
        <p:spPr>
          <a:xfrm>
            <a:off x="500034" y="714356"/>
            <a:ext cx="8229600" cy="1143000"/>
          </a:xfrm>
        </p:spPr>
        <p:txBody>
          <a:bodyPr/>
          <a:lstStyle/>
          <a:p>
            <a:r>
              <a:rPr lang="ru-RU" dirty="0">
                <a:solidFill>
                  <a:srgbClr val="7B9899"/>
                </a:solidFill>
              </a:rPr>
              <a:t>Логарифмическая линейка</a:t>
            </a:r>
          </a:p>
        </p:txBody>
      </p:sp>
      <p:pic>
        <p:nvPicPr>
          <p:cNvPr id="20483" name="Содержимое 3" descr="salonikes5359.bmp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643042" y="2000240"/>
            <a:ext cx="5857916" cy="1763192"/>
          </a:xfrm>
          <a:ln>
            <a:solidFill>
              <a:schemeClr val="accent1"/>
            </a:solidFill>
          </a:ln>
        </p:spPr>
      </p:pic>
      <p:sp>
        <p:nvSpPr>
          <p:cNvPr id="6" name="Прямоугольник 5"/>
          <p:cNvSpPr/>
          <p:nvPr/>
        </p:nvSpPr>
        <p:spPr>
          <a:xfrm>
            <a:off x="428596" y="4143380"/>
            <a:ext cx="83581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Pct val="106000"/>
              <a:defRPr/>
            </a:pPr>
            <a:r>
              <a:rPr lang="ru-RU" sz="2400" dirty="0">
                <a:latin typeface="+mn-lt"/>
              </a:rPr>
              <a:t>Изобрел: английский математик Э. Гюнтер в 1623 году.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Pct val="106000"/>
              <a:defRPr/>
            </a:pPr>
            <a:r>
              <a:rPr lang="ru-RU" sz="2400" b="1" dirty="0">
                <a:latin typeface="+mn-lt"/>
              </a:rPr>
              <a:t>Логарифмическая линейка </a:t>
            </a:r>
            <a:r>
              <a:rPr lang="ru-RU" sz="2400" dirty="0">
                <a:latin typeface="+mn-lt"/>
              </a:rPr>
              <a:t>— инструмент для несложных вычислений, с помощью которого операции над числами (умножение, деление, возведение в степень, извлечение корня) заменяются операциями над логарифмами этих чисел. </a:t>
            </a:r>
          </a:p>
        </p:txBody>
      </p:sp>
      <p:sp>
        <p:nvSpPr>
          <p:cNvPr id="5" name="Заголовок 3"/>
          <p:cNvSpPr txBox="1">
            <a:spLocks/>
          </p:cNvSpPr>
          <p:nvPr/>
        </p:nvSpPr>
        <p:spPr>
          <a:xfrm>
            <a:off x="0" y="0"/>
            <a:ext cx="9144000" cy="7143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1" i="0" u="none" strike="noStrike" kern="1200" cap="none" spc="50" normalizeH="0" baseline="0" noProof="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uLnTx/>
                <a:uFillTx/>
                <a:latin typeface="+mj-lt"/>
                <a:ea typeface="+mj-ea"/>
                <a:cs typeface="+mj-cs"/>
              </a:rPr>
              <a:t>Ручной этап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01000" cy="1143000"/>
          </a:xfrm>
        </p:spPr>
        <p:txBody>
          <a:bodyPr/>
          <a:lstStyle/>
          <a:p>
            <a:r>
              <a:rPr lang="be-BY" altLang="ru-RU" sz="4000" b="1" dirty="0"/>
              <a:t>Пример применения веб-камеры</a:t>
            </a:r>
            <a:endParaRPr lang="ru-RU" altLang="ru-RU" dirty="0"/>
          </a:p>
        </p:txBody>
      </p:sp>
      <p:sp>
        <p:nvSpPr>
          <p:cNvPr id="2560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2514600"/>
          </a:xfrm>
        </p:spPr>
        <p:txBody>
          <a:bodyPr/>
          <a:lstStyle/>
          <a:p>
            <a:pPr marL="114300" indent="0" algn="just">
              <a:buNone/>
            </a:pP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Веб-камера установлена в 25000-литровом аквариуме с морской водой. В аквариуме вокруг кораллового рифа плавают красивейшие тропические рыбы. Картинка обновляется ежесекундно. Аквариум находится в торговом центре. Ночью освещение отключается, поэтому веб-камеру надо смотреть днем</a:t>
            </a:r>
            <a:r>
              <a:rPr lang="ru-RU" altLang="ru-RU" sz="2400" dirty="0"/>
              <a:t>.</a:t>
            </a:r>
          </a:p>
        </p:txBody>
      </p:sp>
      <p:pic>
        <p:nvPicPr>
          <p:cNvPr id="25604" name="Picture 2" descr="Веб-камера в морском аквариуме. (Остерхольц-Шармбек, Германия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191000"/>
            <a:ext cx="3048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33747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eaLnBrk="1" hangingPunct="1"/>
            <a:r>
              <a:rPr lang="be-BY" altLang="ru-RU" sz="4400" b="1" dirty="0">
                <a:solidFill>
                  <a:schemeClr val="tx2">
                    <a:lumMod val="50000"/>
                  </a:schemeClr>
                </a:solidFill>
              </a:rPr>
              <a:t>Пример применения веб-камеры</a:t>
            </a:r>
            <a:endParaRPr lang="ru-RU" altLang="ru-RU" sz="4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6628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676400"/>
            <a:ext cx="3581400" cy="3657600"/>
          </a:xfrm>
        </p:spPr>
        <p:txBody>
          <a:bodyPr/>
          <a:lstStyle/>
          <a:p>
            <a:pPr eaLnBrk="1" hangingPunct="1"/>
            <a:endParaRPr lang="be-BY" altLang="ru-RU" b="1" dirty="0">
              <a:solidFill>
                <a:srgbClr val="990099"/>
              </a:solidFill>
            </a:endParaRPr>
          </a:p>
          <a:p>
            <a:pPr marL="114300" indent="0" eaLnBrk="1" hangingPunct="1">
              <a:buNone/>
            </a:pPr>
            <a:r>
              <a:rPr lang="be-BY" altLang="ru-RU" sz="2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Веб-камера установлена</a:t>
            </a:r>
            <a:br>
              <a:rPr lang="be-BY" altLang="ru-RU" sz="2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e-BY" altLang="ru-RU" sz="2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спутнике  и ведёт</a:t>
            </a:r>
            <a:br>
              <a:rPr lang="be-BY" altLang="ru-RU" sz="2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e-BY" altLang="ru-RU" sz="2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наблюдение за состоянием    Солнца</a:t>
            </a:r>
            <a:r>
              <a:rPr lang="be-BY" altLang="ru-RU" b="1" dirty="0">
                <a:solidFill>
                  <a:srgbClr val="990099"/>
                </a:solidFill>
              </a:rPr>
              <a:t>.</a:t>
            </a:r>
            <a:endParaRPr lang="ru-RU" altLang="ru-RU" b="1" dirty="0">
              <a:solidFill>
                <a:srgbClr val="990099"/>
              </a:solidFill>
            </a:endParaRPr>
          </a:p>
        </p:txBody>
      </p:sp>
      <p:pic>
        <p:nvPicPr>
          <p:cNvPr id="26627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7" t="21428" r="62800" b="49272"/>
          <a:stretch/>
        </p:blipFill>
        <p:spPr bwMode="auto">
          <a:xfrm>
            <a:off x="4001729" y="1981200"/>
            <a:ext cx="4334551" cy="3413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70863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>
          <a:xfrm>
            <a:off x="782638" y="1016794"/>
            <a:ext cx="7391400" cy="2201862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be-BY" sz="5400" b="1" dirty="0">
                <a:solidFill>
                  <a:srgbClr val="660033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Системы</a:t>
            </a:r>
            <a:br>
              <a:rPr lang="be-BY" sz="5400" b="1" dirty="0">
                <a:solidFill>
                  <a:srgbClr val="660033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be-BY" sz="5400" b="1" dirty="0">
                <a:solidFill>
                  <a:srgbClr val="660033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видеонаблюдения</a:t>
            </a:r>
            <a:br>
              <a:rPr lang="ru-RU" sz="2700" b="1" dirty="0">
                <a:solidFill>
                  <a:srgbClr val="660033"/>
                </a:solidFill>
              </a:rPr>
            </a:br>
            <a:endParaRPr lang="ru-RU" sz="2700" b="1" dirty="0">
              <a:solidFill>
                <a:srgbClr val="660033"/>
              </a:solidFill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819400"/>
            <a:ext cx="8001000" cy="4267200"/>
          </a:xfrm>
        </p:spPr>
        <p:txBody>
          <a:bodyPr/>
          <a:lstStyle/>
          <a:p>
            <a:pPr eaLnBrk="1" hangingPunct="1"/>
            <a:r>
              <a:rPr lang="be-BY" altLang="ru-RU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видеонаблюдение</a:t>
            </a:r>
          </a:p>
          <a:p>
            <a:pPr eaLnBrk="1" hangingPunct="1"/>
            <a:r>
              <a:rPr lang="be-BY" altLang="ru-RU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 контроля</a:t>
            </a:r>
          </a:p>
          <a:p>
            <a:pPr eaLnBrk="1" hangingPunct="1"/>
            <a:r>
              <a:rPr lang="be-BY" altLang="ru-RU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 учёта рабочего времени</a:t>
            </a:r>
          </a:p>
          <a:p>
            <a:pPr eaLnBrk="1" hangingPunct="1"/>
            <a:r>
              <a:rPr lang="be-BY" altLang="ru-RU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охранно-пожарная сигнализация</a:t>
            </a:r>
          </a:p>
          <a:p>
            <a:pPr eaLnBrk="1" hangingPunct="1"/>
            <a:r>
              <a:rPr lang="be-BY" altLang="ru-RU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парковочные системы</a:t>
            </a:r>
          </a:p>
          <a:p>
            <a:pPr eaLnBrk="1" hangingPunct="1">
              <a:buFont typeface="Wingdings" pitchFamily="2" charset="2"/>
              <a:buNone/>
            </a:pPr>
            <a:endParaRPr lang="be-BY" altLang="ru-RU" sz="2500" b="1" dirty="0">
              <a:solidFill>
                <a:srgbClr val="990099"/>
              </a:solidFill>
            </a:endParaRPr>
          </a:p>
          <a:p>
            <a:pPr eaLnBrk="1" hangingPunct="1"/>
            <a:endParaRPr lang="ru-RU" altLang="ru-RU" sz="2500" b="1" dirty="0">
              <a:solidFill>
                <a:srgbClr val="990099"/>
              </a:solidFill>
            </a:endParaRPr>
          </a:p>
        </p:txBody>
      </p:sp>
      <p:pic>
        <p:nvPicPr>
          <p:cNvPr id="28676" name="Picture 7" descr="http://t3.gstatic.com/images?q=tbn:ANd9GcRZPKpmfxPebbkDfUzppiwQQzsrpx5CNF0f2rJbhCB_nRLoX_bK3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2579"/>
            <a:ext cx="1905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AutoShape 9" descr="data:image/jpg;base64,/9j/4AAQSkZJRgABAQAAAQABAAD/2wCEAAkGBhAPDw8QEBQUEBAQEBUQEA8QEA8QDw8XFRAVFRgUFBIYHCYfFxkjGRQVHy8gIycpLCwsFyAxNTAqOCYrLCkBCQoKDgwOGg8PGiwkHyQqLCwsLCwsKi8sLCwtLCkpKSwsKSwsLCwpKSksLCwsKSksLSksLCwsKSwsLCwpLCwsLP/AABEIAMIBAwMBIgACEQEDEQH/xAAcAAACAgMBAQAAAAAAAAAAAAAAAQUGAgQHAwj/xABGEAACAQIDBAcEBQoEBgMAAAABAgMAEQQSIQUGMUETIlFhcYGRBzJyoRQjQlKxFSQzNGKSssHR4UNjwvBzgoOi0vFTdLP/xAAaAQACAwEBAAAAAAAAAAAAAAAAAQIDBAUG/8QAKhEAAwACAQMCBQQDAAAAAAAAAAECAxEEEiExMkETFCIzcWGB0fBRkaH/2gAMAwEAAhEDEQA/ANlRWVqYFFd5HGFRTopiC1FOimIVFOi1ACobSwOhPAGwJ8Bzqrb07bnjkMcTGNVRSSlg7ErmPX4gagWFuFUhBLOWcMR1tXN2cn4uN6wZOZ0tpLwbI421ts7BRVS2BthrLFK+aT7DkgNJ3Htbv5+PGeTGN2+tWRyppEK49I36daq43tFei4lT3VessP3Knjpex7UVisgPA1lU00/BXpoKKdqKYEhu/wDrUXif4TXt7UYhZm0vl4V5bu/rUPxH+E1t+1OI5bi5GTXTQefOuVy/ur8fydDjfbf5OWbvD84j+I/wNV2qlbBRhiIr8Mx/hNXWtfG9LM2f1IKKdFq1GcVFFqLUDFRTooAVFFFIQqKdqLUAY2p06KWhjtRTotTGKinRagAtRanaimIVFOigCo74YX6wN9+IDzW4/DL61WcKMmFduYYgeJNhXS8bs9JgA4OhJBBsRfj/AC9KjZtwI2w08kTOxRlYwmxBCnMSPFc3L7Ncnk4HLd+x0cGVUlPuUbYOyruJpL3FmjXXUg3DH8auuNVoYYZveEwJVBo4tJkIF9LcDy491ZbF3fed9IZZQBYdFZQDfgWKkAWv/vSvLevFKs0OGW35smR8puocyNK4B55WdUv+zWTen2NOt+TXTbafaDp8SEj1W4rZg2lG/uup7gwv6cajBLWMkKP7yg+IBqfWxdCJ8S16JOe2qwMGF9xnj+F2A9OFeqPiF92QN3SIp+YtU1l0ReMtC4o1swy5h386qP5XmQgNGGuCboxB0IHukd/bVi2aHIVyLK634gkXFxeteDNVVryZc2KVOyx7tJfFwjvPyRjW97TZAy5baqOPiP8A1UVsjHrh5kme4VMxNtTqhGnfrUdvlvwuKzKIsq2sH6QFuzsqHLlvIvx/JLjtKGv1KhsR/r4QdTnt8qudqomxL/Soj/md1XytPG9LKOR5QWooorUZgtSp0UAKinWkNtYYkjporjl0qf1qLpLySSb8G5alasYsQj+6yt8LK34GvSnvYjG1FOigQrUU7UUAOinRQSFRTopgKinRQIVFOigBVtbP2g8D50t2Mp1VhxsfOtanUalUtMkm5e0a+3dv7ZnzLFNFDGbgJACklu+RwTfwIqhPu5i0Yko7d6nP+FdFpWrI+Fj9to0LlX7nMzjRGWWQOHXS2UaE8j2ete8OMzcj5EEjxArp+y9mwYidI50V0e6nN1eKkDrDUG9rWqs7d3ah2Y0WHVzLKY88zZbRli5yhNOw8NeXhWDNh+FXTs24snxJ2QEcwPP1BH41uRwki418KnG3fiYDQq2Xjc6G3MePKscPu5GurMznyQfLrf8AdU/lMu/Yh8zjK5icSIizsGsto9EZrs3Wy6c7BeNqumHgEahBwXTxN9T63qFx0Jw2HnjPWgdHyN9uNmBOWQ/aBY6PxvYG/vVOxjqjwH4Vt4+L4be/OjJnyda7eDW2ofqX8v4hVJxU978xc87DjV12ubQSHuH8QqhMb5viNLk+pDweDY2GfzmHs6QeHGugVz/YbfnEH/FF/Wug2qXF8MjyPKFRanarLsjcuSUK8p6NDqFAvIR+C/PwrReSYW6KYirekVtYySAASToAAST4Ct3CbGkkmWG2VietfUoLXJI7hy8qvZwMOCgkeJAGVCcx1cm2l2PK9q5Tj/aAmDdjE5eY6EoM4Bvms78BcjUcdKxVy20+nsap42muoifa3t9InOzcF1QmmMnveSVuPQg8lGhYDidORvyxlcd9PG4l5pHkclmdi7HtLG5PqaME3XCng2nnWBtvuzakl2Rt7LxDK6OhyspuCNDXY8LP0kaP99Fb1ANcg2ZhSZCqgsc1gFBJPgBxrrWyYGTDwqwsyxqCDxBtwrdw97Zk5WtI2qKdFq6BhFRTtRQA6KdFAxUU6LUAK1OiimIVFOigBU6KdqAFQe3l28q0du4t4cLiJYxd44mZb8iBx77anyrkeDjnx8hDysxAuWkZ30uBoPPhWbNyFi9i/Fh+J32djO1IoyCZYlKkEZpIxqDfgTVf2rs842eSWPExzSuMzFpImkZuGnRAZFAy20PlUHhfZcWyXkNm4dVUv22udbd19dNLVIbW9mUeDw804eTPFGXUllADCxykZQb214+tYcnJm9dUmuMLj00eDYrGYU5Xd0F7DpbSRN4ScKkIN6Z1t0kSuPvRki/4iqhg9+8XGMrsJ0tYpMocEdl+J9a3MPvFhJCCA+Cc8Sn12GPe0ZsVHw3tTVNeiv2f90DlP1z+6LjFvVhZBklDIGGVlkS6kHQg2ra2HjlkhjUurOoyHrAscpsDbvABqv4jDSRi80YeMi4ng+sjIOoJHFRbnWv9AicZkt4qeH9Kl8fJFfUiPwcdL6WdF2pu7IuHLSjKrkIEW7yXZgBwBANyNCRVJwm76aGQv1rkKLLexI97s05VjsnbWOwbjocRIsYOYxk5kJ04q1xyqZw2+UmHwrBYY52CMqLJmKMDJc3Hba9rVTeW7e2WzjiVpEDPHh8PiITpH9cupY5QARckny1qSwW+kE0pjjDNYXzGyhrH7I4+tqpW+WPMuIZujMauisiA3CBrkjUk8b8zWjsLGRxvctlbS2a4v3fOpRmqPSKsU15O67pwJicRHqGRbyMAQR1bGx8yL1bpN6OlJTAxNi2vYyg9FhE+KcjreCBq5F7NJY1mfpfc6RC4vbQM4vpyBsTXcIJ1tZbZVAAy5ctuQAHK1j2a0uTbeqYYJU7lESd3pMRrj5emXj9FhDQ4QdzC+eX/AJjb9muWb67JTDyyw5QqA9UAWGUkstvJiK67i9txqcgOeT/406z+g4VyD2nb2rLL0PRjPF1TIGzcdcnV0JB9DfvrFN9zTU9jlmI2HOjMAjOt9GUZgRyOleuyNjyNMuZGULqcykXPIC/HWrbsfYUsyZ1Z0UkgZiQbg8wR+ANWLZu7gidXeRpSuoUhQoPbpxrbiw3k8LsZ8mWY8vubOyNlR4aNVRFRsozlVALG2tzxNbtZWpWrrpJLSOW3t7YrUWp0UxBRTtRSEFqLU6LUEhWotTtTpgK1FqdFAGNqLVlRagQrUWp2otQB5YnDrIjxt7royN4MpB+Rrne7OxxhNrNh3tMqDMbgqrrkEtiORyjyPCuk2qgY+QptuZgcrCOJlNr2IjjI05jTUcxesXNncbNfFb6mjreDWOyhfqyTly5jZmHVspFr6i1iGyi2gAvUXvuGXZ+KBS6tBKwkBBQ2izroOXWuB+13VHxbzRIt3BUWAK6MrCwAHWdbqLadIr2Fh1qiN4N5Y54MUDIoLYeZVjEiyHVGOpBuWLG5NhqdABYDjNeDoJnH5nN6cd2yrqdeqoF9WsNB32FYy1ubDa2Kw3/2Iv8A9VrUl3Ivwdp2JC0eHwyOLPHDErDsKxqCPUVD7K3ZlxiRGEIJOjs6j6t2ZSRnMl7WGZSQQSQDzqyqNR4/zrc3Wx8WGMUklwn0RCQqM7ElEGiqCSTlNbuVPZL9H/f+GHA/q2RO2PZ+YVEkcwnjziMsiM7gsVABVAfvDnzFhUTgN28RNGDGgcWZrh0AAVyCTmIsNK9MRiMfj5poMO5w2GlnchVieCNgTYGRQczsUCjKWy6WsBUfvh7Njg1sMS8vVBt0SIh6o4Kp0Fc3dLybtS/BXt5oUbLZkZ4pBG2R0ewLW0Kkg2PMaa1p7LwayTFTqqtm114GoiZCoOvBudu2hcWyBiHYOB1ejbQG41Y8CLX4X1tVgixRYQs4ZTZ4pCyHsOe4PqBU0m82PjVkztkY3cRFY2bTtsQPICq/sOV26Msb5gxa4HW8dO8cLVY8FleWKNkWxbUqZAToRY9a1rkHyo6XT0LalbPXdreODD4uOWV54o86NKjL0iPa4OcrYsNbgEHW57K197o8PiNoyYnDypNHM5ZRHfUswNmU6qwOmoqWwWxYJOlZlJXpnWPruOqtl7desGrVOycDBiBIZ0jyEEQvNECHDXucxuBw00OnGrfla7PsV/MT3XcstqLVpLt3CnhiID/14f8AyrbilVxdGDDtVgw9RXWTT8HNaaMrUWp0WpiMbUWrKigDG1OnaikA7UrVlRSJGNqdOimIVqLU6KAFainRTAKKYooAVqgdv7oQYt+lJaOQLlLIffA4BhcXtU/aio1KpaY5py9o5Nu3uscdFK6dGrRyZMriVr9W975qW0d1MdBoIEdSbfUKzFudjY3tVwxOzfyVh8VPhmJVmWQwugaxLBbK1/2uzkKg9m717RxpdYAvVAZv0aFVDrchio1FxoDwvXNrFE6lp7/Q3zkqu61r9SBwu72IkkMbYaRSEDlALMoJIBPSEaEg8+Ve+7m7bSbRMJ6n0d+ke+W6iORdLAkE3IHHS/dW3sPa+Inx0azTOBORG7QkQu2UMUBKW4Fj610LZWwYMLnMSkM/vOzF3bW9rnv17+d6lhwzb2v8iy5XPZkgvEeP861sJ7q90US/9pP4MK2b217Na1tnpaNb844W8QcNF/ceVbK+5P7mOfS/2NvCTlcRhha4eXITxynIxW/cStvEjtrf9pinJpwCC5A0W4rW2fbpo76dcDXhcmw+ZFe3tOU5YwTrkW/fWDmfcX4NvG9DOFYmPMSBza1u25pbQhyFlsAAzIOZOVspa/C1wa98WgAc87lvMVnjcNlDq3GMdHxvqoAOvjeqH5Lt9iew2ERWwuVQobZschC6Av8ARwxY9pLAk1u7OYieMqAWubAmwv391aJxKoNnsxADbNRbnvhkUfMWrCXGKoZ7iyoxJ49h4UpfdDa7Mkd5d6hBA8WFa7qpDTC3VN9cv7RJJvyvp3RWB3Bw8uFinaSUyyrnKjJYXvrcgnzqs7QjlaRwx6hlNzoCxJ7O6umbs2OCw9+UQsf7ev7tLk5KevYeCJnfuVRfZ7GTrIwHaMjW8h/WoLbOzX2biU6KQllCyJIoynnbTy4V1eIJrc6Xvc6i3PXnz11+YFVPaGyo8TtmGOW5Toeky8MxQM2U92bNfwNVYnVWp2W5OmYb0XxL2F+Nhe3C9tbedO1M0V6I4IrUU7UWoGK1FZUqBDtRasqVqRIVqLU7U7UAY2otTtTtTEY2p2p2otQArUWp2p2oAxtRananagCN2/sz6ThZ4Rozp1T+0CGX5gDzrmsKtgUdZ7rHN1jGoKGRbjqm2oUlACBYkXFxeuuCqVvBuBNiWzLic1hlRJowAg1sAyeP3aycjHVNVJpwZJlNUVrcPBdNi0mLxIsL5sruolY2Ngi3uRrx4aeVdYtXFNrbo4rC3MsbFB/ipaSPzI93ztWpg9r4mD9DNJGOxJGC/u3tVOPL8JdLRdkxfF+pM7uKMIyrGkTrfo1yI4OVso4a8COdjwJPC+vJsN7SMbFlDFJhYX6RLNfiesljWzjPajPIuVY1gv70iHO//KGFh5g1ZeeKW/7/ALKpwXL7HQdrbRETBciujIxZXxEUMtgrFsqnjZQTcdlQ+199ZsZhlZ4ndEvHHiSpUSgG13IBBYW1ZdO4Vz7FbyC7tGiZ2Ni5iRXsUW9ygFyWDeGlqkt38Y74cKxZYVlJMMWVUOqluIJufGseS3kZqiehEdiYS1znBJvYAqo8Ndax/J8rBjmyXyBVZs/SNIHITMDYNaM6HnppVt9o2CwsKwNhvpAifDjo1xLS3uXc3UN9nnppe/bVJTEq00iRX6JnYokvG3FQSOB5XHbUd7WyeiYwyTYwYaAKrvHEojUHo7xpnuCXIBYZ794ItV92Tuph4URmjDTZOuXOcAlesFX3bakVUtmY12lwcjDKYp40XSxKSYh1YHt1mdb91dJtW3ixL+p+TJyLpdkcdx0aqtzpaU69wYipXZu/0UWGigaN80Qy51KkEXv7pHDz8LVHnYc2LaRo8rqkjAR9PDG2uuqswNteNuXdWrjt1cfHGzvEFjUXOSWFrAdysSdPwrHlxu/bwasdqfcsMXtCgucyuO9VF/Unj43r22FtRMZtWGWFGEcWHdGJHu9V7EnlcsBrzrx3e9nM7HNiy0ag/owQXb0uAO/5c6nt1cCIMdtSNFyxq0AQa2H1bm1zz1NWYOM1at9iGbkJw5TLRalasqVq6xyxU6LU7UhmNFOigDKi1O1FIkK1FOnamIxp2p2ooAVqLU7UWoAVFO1FqAFRanRagQqLU7UUAK1Qe1ty8HibloxG5/xIrI3iRbKfMVPWotSaVLTJJue6OXbX9mGIS7QMs6/dNo5fQnKfXyqnYzZ8sLFJUaNxxV1Kt6GvoRRVY373Y+lYaWeFAZ8OnSsQt2kjUgMvfYNmHwntrFm48qeqTXizNvVHGKtGwFc4W6sV+sY2AUq2g43H4VuYbceNziF6YzSxR3RcNGXSRigZCrjNmXXsGul+Z9tgYJoolhlKwuzt+mdY1W5sC5PujTnWFNGykzS3l2jisRFA2JsRFmijyBVCJZSFCjQLo1h/a0BhMgOa5t8PD0q1bVnh6OWIyI1hcOhLRkjUWa3lVb2NBnZR437qf4ESez9sdFiIs5Ii6WKRjluVXOjtpx+wD69tdVwO28NPboZo5D91XXP+4et8q47i0JxBW3FWGnehrQbAtzVh4g/zq/FmePtopyYlkOy7V3dwcizO0MTSZWJbJchst7kAjXgapDbkpOryRyCO2JGFjjEZJc2jUG+a494sdORNV5MVi0jMaPKsbgZ0DNlY3ve3ba2vdSi23i4mBDMtpDJYMygMVykgAi11Fri2lF5Zt7aCMdQtbLBuJsVJsVioZgzrEhykO6aiVVvoeYNdMwmCjhXJGoReNlHE9pPEnvOtVX2a7NtBJi2bM+JYgi3uBHYG5J1JOvkKuVbcEpTsyZqbrQrUrVlStV5QK1KsrUZaAPM0V62pUhmVqVZUUEhWop2otQIVFZWpWoAKKdFACtRTtRQBjTtTooAVqLU7UWoEKinaigZkK99n7RfDsXjCs2UqA5YLqQbm2vKtcUrUqlUtMabl7RHnY02MmIxMzLHLISYcO7xxrma/VHAehPfXrvn7PNnwxDoocjWU5jJO7HjzZzepXZo+uj+MVL77wkwZrEhVW/nXJ5OOcdJSdHBbtN0fP+O2AohdlcZs7KsQHWYKASR5H5VqDD4SKIHNNO5Q2VEEMSsU0u7Es2VjfRQDbjY1v7TcrKWHFXDDxDXryx2FCpYcFaRB4LIyj5KKiuxPyQ+zOkzpcvlIJvdsp4i/qLeVdDj2u6lAyxuF6ozxISBbk3HlVEwMrKEB91wwQ8MuR2Y37dW+dWxjw8f5GnNOfAqlPyXx8DE1wY0I7DGhv8qjn3OwDEk4eME8coZAfFVIHyqYFO1ddyn5RzE2vDPDCYOOFBHEixovBEUKo58BXtavOXEonvEDu4n0Facu1h9lb97afIUnUyCl0b9qLVW9s7Rl6CZlJzCNsoXTW2lUzY+8uLhICu1gdY5LuvhY6jytVFcmU/BdPHbR1e1FeGzsas8SSroHF7fdPAr5G4ratWlPa2ijWjG1FZ0UBoxtRanai1IkK1OnRTAVqLU6KBCop0UAK1FqdFAhWop2p2oAVFFqLUAK1Onai1ABalWVKgDY2Z+mi+MVN75Ipi1JXqaW591QuzR9dF8Y/Gpze+wiW/NLX5d9czm+tG/jelnA8bAGxIS/VMoBJ5DNqfIXPlRjY/qoj9+JJDfjeSMSH5uaNtkLJMR9q8a8tZLqT5JnPkKse0dxsT+SYseJIzH9HifowshkCkIg14aXHpVD8ly8FHUAYfCn/NxQ9EiP+qrCZARp3VEYQquGjLRrJmlxMSuzuvRuVwxzKFIBOU/auOPdXWPZ77KsO2ESbHQv0rnMsZlZQEyjKWCHidTYnmNKi60S0WfZ+6TMqNI4UFQbIMx1HadB86ru9GLjR2gw4OWM2llJuzNwyg8gDppa5v2Vctob24SHNEjiadVIXD4ZWxEoIGgKRg5eXvWFcbx8+LErYd0GHYkMzYggkEoSpIU6XzdvPXhViz3T7sr+DK8IkAp5+OvrWjidtQxnKWBb7iAu/oOHnXkC86PLLI0jhxnQWSMIVCqQi9jCxvf3lrSxRVbMoAym5AFtOB+Rv5UdbYdKQNt6SXSOFsh4tLZLi/Jf71hNhI5GKjKPusLgg9nfzrU2pj2ysiaMQQGNwouO2oBZMWmWMAygnqhQZGNuQI17/KottkkjpG42JP1sB5dcDwOVv9NWy1Re7MythoyE6OQKFnQpkkWQKCwcWBvqDc8QwPOpQtXVxLUJHPyPdMKdKirSsLUWp2otURitRanaimArUWp2ooEKi1OimArU7UU6AFainai1ACop2otQAqKdqLUAKvXD4Z5GyoCzHkK87VL7rH85HwsPlUMldMtk4nqpI29mbuWkBdwHjCyGNRcjNe12OnFW9K9sbF080UcikRsiMY3sHGYG6sVPEdxqT2vtyHCKHmJAszaAsQqi7MR2C49RUHvI+MGKhODEDN1c64hpVDC7WCsgNjftrj5bq2nR0sczPZHP/a9sjDYaaMxxrGPo9wFFrsZGFyeJNra9gqK3N9rWXBtgMXHHKpAw+G6RF6BVEeUCcfaUuF1v9onQCtf2qbYxsrQ/TYPozqrIoBzK40OYNzFywBFc7wUIDKbg634/1o8ofuWOHCjpcJF1evj16tiygMsa6qWu1ze/Dsv2fQMm7qSfrc02L5GN36HDeH0eLKpHx5q+cYsVkx2FkJuEkSS/H3Xv/prs+1/adhYywjLTHXVAQn750qjLvfYnj1oucCxQpkiRIkHBI0VE/dWwql+0LY6zqJ4yBLGuVgSB0q8QAfvDW3aDbsqBj39xGKfIgZFt/hRNO/hxAHjerbsDc8YuGPEYlpOtmJjltnWzFetyHC9iG0PGq5ml3Jty+xyWTbAjYMujjqumXqMLWNxyBGhHmO7QlxzytliQ9bggvI3gLDWrLsrdxMbNI87syRgBEXo1UAsxAFlsBpyA41dcNg44hliRYx2IoW/jbj510cWB2urekY8mZQ9HOtlbqY9veRVW1vzhspt2ZQCR5irpsDYCYRPstKbl5AoB1+yp45R8+NS1qK3Y8Ew9+5kvNVdiNw4y4zEDlLDDL5q0kTfIR1I1Hy/r0XfhJr+U+Ht+JqRtVqK2KinRUhDFFJTWVQ2SMadO1FqYhWotTp2oAxtRasrU7UAY2otWVqLUwMaAKytRagBWotTtTtQBjai1ZWotQBjatTC7mQ4nFdIjSQTNmYyxuxDdQr1kJseqeVuXHhW7atvZmOEEnSZS1lYBQQCSR2nhVWaVcNaLMVOaTTLBtPd+PFJFDLKxaJQJMvRhpkcZWVwQbK+TiLHqmx415YicPioGAIDLGwDKysLs3FTqD3Gqxjts7UxMjLFJHg0Y5Uyqssg00zNbXrHll0NRe9Hs+kRBPJtDFyTBQekJVbEEnQDUDs62lci5paVHRmpfdHl7dML0rRIPfEDMo53EnZ3i4rjqxLlhA7Dm/eP8qmcRsRrzEuGyWzSSOFJzNYElj299QSOEY9dMy6r9tSQdBcXHrUkJnvPh8uJiQC2iqABzN/5mrBs7YjPDEyJL1o1PVWQ3uO22utV6DHlsUjNZ3SQBGS6xtZtGsRci9jawrsGyNr4SOGKFZhaONUvIGQtYWJNxbU6+dWxE2+70V3TldlspA3Wxa6xpKD25WQ+osalMNtXb2AicrJJ0AUhhKVnEYOmYA3ddTxuLc6vUUquMykMp4FSCPUVkVvWn5WWvJR8w9+CobsTSYWJmxcbQiRheax6IW0BlB60d7nrN1T2jnbKyK/376ixs+TD64azRc8I7ZVX/AID/AOH8B6vZlrRE9C0iiq63skrUWqP/AC7GP0iTxN918NO3o0asp8iawfFzz9WBHhU6NiZ0KMo/yoG6zN2Fgqj9rhU+pEdDwx6TFzuPdhjXDA8i5bpZLeH1Q8QeypK1eeDwaQxrGgIVe03Ykm5Zm5sSSSeZJr1NCBiopXoo2Bgtei0UVBDMqKKKkAU6KKBBToopgKnRRQAUUUUCCmKKKBjNY06KACiiigD1wf6SP41/iFSW+LHoV+D+Zoorncz1SbeN4Zwrb/GT/fKqoFGXhzNFFUMuRlsgfXR/Gv8AGtXWlRVdEi7bnfqv/Vf8Fqcoorr4fto5uX1sRoooq4rCiiikCCsWpUUmMwNFFFRA/9k="/>
          <p:cNvSpPr>
            <a:spLocks noChangeAspect="1" noChangeArrowheads="1"/>
          </p:cNvSpPr>
          <p:nvPr/>
        </p:nvSpPr>
        <p:spPr bwMode="auto">
          <a:xfrm>
            <a:off x="173038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28678" name="AutoShape 11" descr="data:image/jpg;base64,/9j/4AAQSkZJRgABAQAAAQABAAD/2wCEAAkGBhAPDw8QEBQUEBAQEBUQEA8QEA8QDw8XFRAVFRgUFBIYHCYfFxkjGRQVHy8gIycpLCwsFyAxNTAqOCYrLCkBCQoKDgwOGg8PGiwkHyQqLCwsLCwsKi8sLCwtLCkpKSwsKSwsLCwpKSksLCwsKSksLSksLCwsKSwsLCwpLCwsLP/AABEIAMIBAwMBIgACEQEDEQH/xAAcAAACAgMBAQAAAAAAAAAAAAAAAQUGAgQHAwj/xABGEAACAQIDBAcEBQoEBgMAAAABAgMAEQQSIQUGMUETIlFhcYGRBzJyoRQjQlKxFSQzNGKSssHR4UNjwvBzgoOi0vFTdLP/xAAaAQACAwEBAAAAAAAAAAAAAAAAAQIDBAUG/8QAKhEAAwACAQMCBQQDAAAAAAAAAAECAxEEEiExMkETFCIzcWGB0fBRkaH/2gAMAwEAAhEDEQA/ANlRWVqYFFd5HGFRTopiC1FOimIVFOi1ACobSwOhPAGwJ8Bzqrb07bnjkMcTGNVRSSlg7ErmPX4gagWFuFUhBLOWcMR1tXN2cn4uN6wZOZ0tpLwbI421ts7BRVS2BthrLFK+aT7DkgNJ3Htbv5+PGeTGN2+tWRyppEK49I36daq43tFei4lT3VessP3Knjpex7UVisgPA1lU00/BXpoKKdqKYEhu/wDrUXif4TXt7UYhZm0vl4V5bu/rUPxH+E1t+1OI5bi5GTXTQefOuVy/ur8fydDjfbf5OWbvD84j+I/wNV2qlbBRhiIr8Mx/hNXWtfG9LM2f1IKKdFq1GcVFFqLUDFRTooAVFFFIQqKdqLUAY2p06KWhjtRTotTGKinRagAtRanaimIVFOigCo74YX6wN9+IDzW4/DL61WcKMmFduYYgeJNhXS8bs9JgA4OhJBBsRfj/AC9KjZtwI2w08kTOxRlYwmxBCnMSPFc3L7Ncnk4HLd+x0cGVUlPuUbYOyruJpL3FmjXXUg3DH8auuNVoYYZveEwJVBo4tJkIF9LcDy491ZbF3fed9IZZQBYdFZQDfgWKkAWv/vSvLevFKs0OGW35smR8puocyNK4B55WdUv+zWTen2NOt+TXTbafaDp8SEj1W4rZg2lG/uup7gwv6cajBLWMkKP7yg+IBqfWxdCJ8S16JOe2qwMGF9xnj+F2A9OFeqPiF92QN3SIp+YtU1l0ReMtC4o1swy5h386qP5XmQgNGGuCboxB0IHukd/bVi2aHIVyLK634gkXFxeteDNVVryZc2KVOyx7tJfFwjvPyRjW97TZAy5baqOPiP8A1UVsjHrh5kme4VMxNtTqhGnfrUdvlvwuKzKIsq2sH6QFuzsqHLlvIvx/JLjtKGv1KhsR/r4QdTnt8qudqomxL/Soj/md1XytPG9LKOR5QWooorUZgtSp0UAKinWkNtYYkjporjl0qf1qLpLySSb8G5alasYsQj+6yt8LK34GvSnvYjG1FOigQrUU7UUAOinRQSFRTopgKinRQIVFOigBVtbP2g8D50t2Mp1VhxsfOtanUalUtMkm5e0a+3dv7ZnzLFNFDGbgJACklu+RwTfwIqhPu5i0Yko7d6nP+FdFpWrI+Fj9to0LlX7nMzjRGWWQOHXS2UaE8j2ete8OMzcj5EEjxArp+y9mwYidI50V0e6nN1eKkDrDUG9rWqs7d3ah2Y0WHVzLKY88zZbRli5yhNOw8NeXhWDNh+FXTs24snxJ2QEcwPP1BH41uRwki418KnG3fiYDQq2Xjc6G3MePKscPu5GurMznyQfLrf8AdU/lMu/Yh8zjK5icSIizsGsto9EZrs3Wy6c7BeNqumHgEahBwXTxN9T63qFx0Jw2HnjPWgdHyN9uNmBOWQ/aBY6PxvYG/vVOxjqjwH4Vt4+L4be/OjJnyda7eDW2ofqX8v4hVJxU978xc87DjV12ubQSHuH8QqhMb5viNLk+pDweDY2GfzmHs6QeHGugVz/YbfnEH/FF/Wug2qXF8MjyPKFRanarLsjcuSUK8p6NDqFAvIR+C/PwrReSYW6KYirekVtYySAASToAAST4Ct3CbGkkmWG2VietfUoLXJI7hy8qvZwMOCgkeJAGVCcx1cm2l2PK9q5Tj/aAmDdjE5eY6EoM4Bvms78BcjUcdKxVy20+nsap42muoifa3t9InOzcF1QmmMnveSVuPQg8lGhYDidORvyxlcd9PG4l5pHkclmdi7HtLG5PqaME3XCng2nnWBtvuzakl2Rt7LxDK6OhyspuCNDXY8LP0kaP99Fb1ANcg2ZhSZCqgsc1gFBJPgBxrrWyYGTDwqwsyxqCDxBtwrdw97Zk5WtI2qKdFq6BhFRTtRQA6KdFAxUU6LUAK1OiimIVFOigBU6KdqAFQe3l28q0du4t4cLiJYxd44mZb8iBx77anyrkeDjnx8hDysxAuWkZ30uBoPPhWbNyFi9i/Fh+J32djO1IoyCZYlKkEZpIxqDfgTVf2rs842eSWPExzSuMzFpImkZuGnRAZFAy20PlUHhfZcWyXkNm4dVUv22udbd19dNLVIbW9mUeDw804eTPFGXUllADCxykZQb214+tYcnJm9dUmuMLj00eDYrGYU5Xd0F7DpbSRN4ScKkIN6Z1t0kSuPvRki/4iqhg9+8XGMrsJ0tYpMocEdl+J9a3MPvFhJCCA+Cc8Sn12GPe0ZsVHw3tTVNeiv2f90DlP1z+6LjFvVhZBklDIGGVlkS6kHQg2ra2HjlkhjUurOoyHrAscpsDbvABqv4jDSRi80YeMi4ng+sjIOoJHFRbnWv9AicZkt4qeH9Kl8fJFfUiPwcdL6WdF2pu7IuHLSjKrkIEW7yXZgBwBANyNCRVJwm76aGQv1rkKLLexI97s05VjsnbWOwbjocRIsYOYxk5kJ04q1xyqZw2+UmHwrBYY52CMqLJmKMDJc3Hba9rVTeW7e2WzjiVpEDPHh8PiITpH9cupY5QARckny1qSwW+kE0pjjDNYXzGyhrH7I4+tqpW+WPMuIZujMauisiA3CBrkjUk8b8zWjsLGRxvctlbS2a4v3fOpRmqPSKsU15O67pwJicRHqGRbyMAQR1bGx8yL1bpN6OlJTAxNi2vYyg9FhE+KcjreCBq5F7NJY1mfpfc6RC4vbQM4vpyBsTXcIJ1tZbZVAAy5ctuQAHK1j2a0uTbeqYYJU7lESd3pMRrj5emXj9FhDQ4QdzC+eX/AJjb9muWb67JTDyyw5QqA9UAWGUkstvJiK67i9txqcgOeT/406z+g4VyD2nb2rLL0PRjPF1TIGzcdcnV0JB9DfvrFN9zTU9jlmI2HOjMAjOt9GUZgRyOleuyNjyNMuZGULqcykXPIC/HWrbsfYUsyZ1Z0UkgZiQbg8wR+ANWLZu7gidXeRpSuoUhQoPbpxrbiw3k8LsZ8mWY8vubOyNlR4aNVRFRsozlVALG2tzxNbtZWpWrrpJLSOW3t7YrUWp0UxBRTtRSEFqLU6LUEhWotTtTpgK1FqdFAGNqLVlRagQrUWp2otQB5YnDrIjxt7royN4MpB+Rrne7OxxhNrNh3tMqDMbgqrrkEtiORyjyPCuk2qgY+QptuZgcrCOJlNr2IjjI05jTUcxesXNncbNfFb6mjreDWOyhfqyTly5jZmHVspFr6i1iGyi2gAvUXvuGXZ+KBS6tBKwkBBQ2izroOXWuB+13VHxbzRIt3BUWAK6MrCwAHWdbqLadIr2Fh1qiN4N5Y54MUDIoLYeZVjEiyHVGOpBuWLG5NhqdABYDjNeDoJnH5nN6cd2yrqdeqoF9WsNB32FYy1ubDa2Kw3/2Iv8A9VrUl3Ivwdp2JC0eHwyOLPHDErDsKxqCPUVD7K3ZlxiRGEIJOjs6j6t2ZSRnMl7WGZSQQSQDzqyqNR4/zrc3Wx8WGMUklwn0RCQqM7ElEGiqCSTlNbuVPZL9H/f+GHA/q2RO2PZ+YVEkcwnjziMsiM7gsVABVAfvDnzFhUTgN28RNGDGgcWZrh0AAVyCTmIsNK9MRiMfj5poMO5w2GlnchVieCNgTYGRQczsUCjKWy6WsBUfvh7Njg1sMS8vVBt0SIh6o4Kp0Fc3dLybtS/BXt5oUbLZkZ4pBG2R0ewLW0Kkg2PMaa1p7LwayTFTqqtm114GoiZCoOvBudu2hcWyBiHYOB1ejbQG41Y8CLX4X1tVgixRYQs4ZTZ4pCyHsOe4PqBU0m82PjVkztkY3cRFY2bTtsQPICq/sOV26Msb5gxa4HW8dO8cLVY8FleWKNkWxbUqZAToRY9a1rkHyo6XT0LalbPXdreODD4uOWV54o86NKjL0iPa4OcrYsNbgEHW57K197o8PiNoyYnDypNHM5ZRHfUswNmU6qwOmoqWwWxYJOlZlJXpnWPruOqtl7desGrVOycDBiBIZ0jyEEQvNECHDXucxuBw00OnGrfla7PsV/MT3XcstqLVpLt3CnhiID/14f8AyrbilVxdGDDtVgw9RXWTT8HNaaMrUWp0WpiMbUWrKigDG1OnaikA7UrVlRSJGNqdOimIVqLU6KAFainRTAKKYooAVqgdv7oQYt+lJaOQLlLIffA4BhcXtU/aio1KpaY5py9o5Nu3uscdFK6dGrRyZMriVr9W975qW0d1MdBoIEdSbfUKzFudjY3tVwxOzfyVh8VPhmJVmWQwugaxLBbK1/2uzkKg9m717RxpdYAvVAZv0aFVDrchio1FxoDwvXNrFE6lp7/Q3zkqu61r9SBwu72IkkMbYaRSEDlALMoJIBPSEaEg8+Ve+7m7bSbRMJ6n0d+ke+W6iORdLAkE3IHHS/dW3sPa+Inx0azTOBORG7QkQu2UMUBKW4Fj610LZWwYMLnMSkM/vOzF3bW9rnv17+d6lhwzb2v8iy5XPZkgvEeP861sJ7q90US/9pP4MK2b217Na1tnpaNb844W8QcNF/ceVbK+5P7mOfS/2NvCTlcRhha4eXITxynIxW/cStvEjtrf9pinJpwCC5A0W4rW2fbpo76dcDXhcmw+ZFe3tOU5YwTrkW/fWDmfcX4NvG9DOFYmPMSBza1u25pbQhyFlsAAzIOZOVspa/C1wa98WgAc87lvMVnjcNlDq3GMdHxvqoAOvjeqH5Lt9iew2ERWwuVQobZschC6Av8ARwxY9pLAk1u7OYieMqAWubAmwv391aJxKoNnsxADbNRbnvhkUfMWrCXGKoZ7iyoxJ49h4UpfdDa7Mkd5d6hBA8WFa7qpDTC3VN9cv7RJJvyvp3RWB3Bw8uFinaSUyyrnKjJYXvrcgnzqs7QjlaRwx6hlNzoCxJ7O6umbs2OCw9+UQsf7ev7tLk5KevYeCJnfuVRfZ7GTrIwHaMjW8h/WoLbOzX2biU6KQllCyJIoynnbTy4V1eIJrc6Xvc6i3PXnz11+YFVPaGyo8TtmGOW5Toeky8MxQM2U92bNfwNVYnVWp2W5OmYb0XxL2F+Nhe3C9tbedO1M0V6I4IrUU7UWoGK1FZUqBDtRasqVqRIVqLU7U7UAY2otTtTtTEY2p2p2otQArUWp2p2oAxtRananagCN2/sz6ThZ4Rozp1T+0CGX5gDzrmsKtgUdZ7rHN1jGoKGRbjqm2oUlACBYkXFxeuuCqVvBuBNiWzLic1hlRJowAg1sAyeP3aycjHVNVJpwZJlNUVrcPBdNi0mLxIsL5sruolY2Ngi3uRrx4aeVdYtXFNrbo4rC3MsbFB/ipaSPzI93ztWpg9r4mD9DNJGOxJGC/u3tVOPL8JdLRdkxfF+pM7uKMIyrGkTrfo1yI4OVso4a8COdjwJPC+vJsN7SMbFlDFJhYX6RLNfiesljWzjPajPIuVY1gv70iHO//KGFh5g1ZeeKW/7/ALKpwXL7HQdrbRETBciujIxZXxEUMtgrFsqnjZQTcdlQ+199ZsZhlZ4ndEvHHiSpUSgG13IBBYW1ZdO4Vz7FbyC7tGiZ2Ni5iRXsUW9ygFyWDeGlqkt38Y74cKxZYVlJMMWVUOqluIJufGseS3kZqiehEdiYS1znBJvYAqo8Ndax/J8rBjmyXyBVZs/SNIHITMDYNaM6HnppVt9o2CwsKwNhvpAifDjo1xLS3uXc3UN9nnppe/bVJTEq00iRX6JnYokvG3FQSOB5XHbUd7WyeiYwyTYwYaAKrvHEojUHo7xpnuCXIBYZ794ItV92Tuph4URmjDTZOuXOcAlesFX3bakVUtmY12lwcjDKYp40XSxKSYh1YHt1mdb91dJtW3ixL+p+TJyLpdkcdx0aqtzpaU69wYipXZu/0UWGigaN80Qy51KkEXv7pHDz8LVHnYc2LaRo8rqkjAR9PDG2uuqswNteNuXdWrjt1cfHGzvEFjUXOSWFrAdysSdPwrHlxu/bwasdqfcsMXtCgucyuO9VF/Unj43r22FtRMZtWGWFGEcWHdGJHu9V7EnlcsBrzrx3e9nM7HNiy0ag/owQXb0uAO/5c6nt1cCIMdtSNFyxq0AQa2H1bm1zz1NWYOM1at9iGbkJw5TLRalasqVq6xyxU6LU7UhmNFOigDKi1O1FIkK1FOnamIxp2p2ooAVqLU7UWoAVFO1FqAFRanRagQqLU7UUAK1Qe1ty8HibloxG5/xIrI3iRbKfMVPWotSaVLTJJue6OXbX9mGIS7QMs6/dNo5fQnKfXyqnYzZ8sLFJUaNxxV1Kt6GvoRRVY373Y+lYaWeFAZ8OnSsQt2kjUgMvfYNmHwntrFm48qeqTXizNvVHGKtGwFc4W6sV+sY2AUq2g43H4VuYbceNziF6YzSxR3RcNGXSRigZCrjNmXXsGul+Z9tgYJoolhlKwuzt+mdY1W5sC5PujTnWFNGykzS3l2jisRFA2JsRFmijyBVCJZSFCjQLo1h/a0BhMgOa5t8PD0q1bVnh6OWIyI1hcOhLRkjUWa3lVb2NBnZR437qf4ESez9sdFiIs5Ii6WKRjluVXOjtpx+wD69tdVwO28NPboZo5D91XXP+4et8q47i0JxBW3FWGnehrQbAtzVh4g/zq/FmePtopyYlkOy7V3dwcizO0MTSZWJbJchst7kAjXgapDbkpOryRyCO2JGFjjEZJc2jUG+a494sdORNV5MVi0jMaPKsbgZ0DNlY3ve3ba2vdSi23i4mBDMtpDJYMygMVykgAi11Fri2lF5Zt7aCMdQtbLBuJsVJsVioZgzrEhykO6aiVVvoeYNdMwmCjhXJGoReNlHE9pPEnvOtVX2a7NtBJi2bM+JYgi3uBHYG5J1JOvkKuVbcEpTsyZqbrQrUrVlStV5QK1KsrUZaAPM0V62pUhmVqVZUUEhWop2otQIVFZWpWoAKKdFACtRTtRQBjTtTooAVqLU7UWoEKinaigZkK99n7RfDsXjCs2UqA5YLqQbm2vKtcUrUqlUtMabl7RHnY02MmIxMzLHLISYcO7xxrma/VHAehPfXrvn7PNnwxDoocjWU5jJO7HjzZzepXZo+uj+MVL77wkwZrEhVW/nXJ5OOcdJSdHBbtN0fP+O2AohdlcZs7KsQHWYKASR5H5VqDD4SKIHNNO5Q2VEEMSsU0u7Es2VjfRQDbjY1v7TcrKWHFXDDxDXryx2FCpYcFaRB4LIyj5KKiuxPyQ+zOkzpcvlIJvdsp4i/qLeVdDj2u6lAyxuF6ozxISBbk3HlVEwMrKEB91wwQ8MuR2Y37dW+dWxjw8f5GnNOfAqlPyXx8DE1wY0I7DGhv8qjn3OwDEk4eME8coZAfFVIHyqYFO1ddyn5RzE2vDPDCYOOFBHEixovBEUKo58BXtavOXEonvEDu4n0Facu1h9lb97afIUnUyCl0b9qLVW9s7Rl6CZlJzCNsoXTW2lUzY+8uLhICu1gdY5LuvhY6jytVFcmU/BdPHbR1e1FeGzsas8SSroHF7fdPAr5G4ratWlPa2ijWjG1FZ0UBoxtRanai1IkK1OnRTAVqLU6KBCop0UAK1FqdFAhWop2p2oAVFFqLUAK1Onai1ABalWVKgDY2Z+mi+MVN75Ipi1JXqaW591QuzR9dF8Y/Gpze+wiW/NLX5d9czm+tG/jelnA8bAGxIS/VMoBJ5DNqfIXPlRjY/qoj9+JJDfjeSMSH5uaNtkLJMR9q8a8tZLqT5JnPkKse0dxsT+SYseJIzH9HifowshkCkIg14aXHpVD8ly8FHUAYfCn/NxQ9EiP+qrCZARp3VEYQquGjLRrJmlxMSuzuvRuVwxzKFIBOU/auOPdXWPZ77KsO2ESbHQv0rnMsZlZQEyjKWCHidTYnmNKi60S0WfZ+6TMqNI4UFQbIMx1HadB86ru9GLjR2gw4OWM2llJuzNwyg8gDppa5v2Vctob24SHNEjiadVIXD4ZWxEoIGgKRg5eXvWFcbx8+LErYd0GHYkMzYggkEoSpIU6XzdvPXhViz3T7sr+DK8IkAp5+OvrWjidtQxnKWBb7iAu/oOHnXkC86PLLI0jhxnQWSMIVCqQi9jCxvf3lrSxRVbMoAym5AFtOB+Rv5UdbYdKQNt6SXSOFsh4tLZLi/Jf71hNhI5GKjKPusLgg9nfzrU2pj2ysiaMQQGNwouO2oBZMWmWMAygnqhQZGNuQI17/KottkkjpG42JP1sB5dcDwOVv9NWy1Re7MythoyE6OQKFnQpkkWQKCwcWBvqDc8QwPOpQtXVxLUJHPyPdMKdKirSsLUWp2otURitRanaimArUWp2ooEKi1OimArU7UU6AFainai1ACop2otQAqKdqLUAKvXD4Z5GyoCzHkK87VL7rH85HwsPlUMldMtk4nqpI29mbuWkBdwHjCyGNRcjNe12OnFW9K9sbF080UcikRsiMY3sHGYG6sVPEdxqT2vtyHCKHmJAszaAsQqi7MR2C49RUHvI+MGKhODEDN1c64hpVDC7WCsgNjftrj5bq2nR0sczPZHP/a9sjDYaaMxxrGPo9wFFrsZGFyeJNra9gqK3N9rWXBtgMXHHKpAw+G6RF6BVEeUCcfaUuF1v9onQCtf2qbYxsrQ/TYPozqrIoBzK40OYNzFywBFc7wUIDKbg634/1o8ofuWOHCjpcJF1evj16tiygMsa6qWu1ze/Dsv2fQMm7qSfrc02L5GN36HDeH0eLKpHx5q+cYsVkx2FkJuEkSS/H3Xv/prs+1/adhYywjLTHXVAQn750qjLvfYnj1oucCxQpkiRIkHBI0VE/dWwql+0LY6zqJ4yBLGuVgSB0q8QAfvDW3aDbsqBj39xGKfIgZFt/hRNO/hxAHjerbsDc8YuGPEYlpOtmJjltnWzFetyHC9iG0PGq5ml3Jty+xyWTbAjYMujjqumXqMLWNxyBGhHmO7QlxzytliQ9bggvI3gLDWrLsrdxMbNI87syRgBEXo1UAsxAFlsBpyA41dcNg44hliRYx2IoW/jbj510cWB2urekY8mZQ9HOtlbqY9veRVW1vzhspt2ZQCR5irpsDYCYRPstKbl5AoB1+yp45R8+NS1qK3Y8Ew9+5kvNVdiNw4y4zEDlLDDL5q0kTfIR1I1Hy/r0XfhJr+U+Ht+JqRtVqK2KinRUhDFFJTWVQ2SMadO1FqYhWotTp2oAxtRasrU7UAY2otWVqLUwMaAKytRagBWotTtTtQBjai1ZWotQBjatTC7mQ4nFdIjSQTNmYyxuxDdQr1kJseqeVuXHhW7atvZmOEEnSZS1lYBQQCSR2nhVWaVcNaLMVOaTTLBtPd+PFJFDLKxaJQJMvRhpkcZWVwQbK+TiLHqmx415YicPioGAIDLGwDKysLs3FTqD3Gqxjts7UxMjLFJHg0Y5Uyqssg00zNbXrHll0NRe9Hs+kRBPJtDFyTBQekJVbEEnQDUDs62lci5paVHRmpfdHl7dML0rRIPfEDMo53EnZ3i4rjqxLlhA7Dm/eP8qmcRsRrzEuGyWzSSOFJzNYElj299QSOEY9dMy6r9tSQdBcXHrUkJnvPh8uJiQC2iqABzN/5mrBs7YjPDEyJL1o1PVWQ3uO22utV6DHlsUjNZ3SQBGS6xtZtGsRci9jawrsGyNr4SOGKFZhaONUvIGQtYWJNxbU6+dWxE2+70V3TldlspA3Wxa6xpKD25WQ+osalMNtXb2AicrJJ0AUhhKVnEYOmYA3ddTxuLc6vUUquMykMp4FSCPUVkVvWn5WWvJR8w9+CobsTSYWJmxcbQiRheax6IW0BlB60d7nrN1T2jnbKyK/376ixs+TD64azRc8I7ZVX/AID/AOH8B6vZlrRE9C0iiq63skrUWqP/AC7GP0iTxN918NO3o0asp8iawfFzz9WBHhU6NiZ0KMo/yoG6zN2Fgqj9rhU+pEdDwx6TFzuPdhjXDA8i5bpZLeH1Q8QeypK1eeDwaQxrGgIVe03Ykm5Zm5sSSSeZJr1NCBiopXoo2Bgtei0UVBDMqKKKkAU6KKBBToopgKnRRQAUUUUCCmKKKBjNY06KACiiigD1wf6SP41/iFSW+LHoV+D+Zoorncz1SbeN4Zwrb/GT/fKqoFGXhzNFFUMuRlsgfXR/Gv8AGtXWlRVdEi7bnfqv/Vf8Fqcoorr4fto5uX1sRoooq4rCiiikCCsWpUUmMwNFFFRA/9k="/>
          <p:cNvSpPr>
            <a:spLocks noChangeAspect="1" noChangeArrowheads="1"/>
          </p:cNvSpPr>
          <p:nvPr/>
        </p:nvSpPr>
        <p:spPr bwMode="auto">
          <a:xfrm>
            <a:off x="325438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28679" name="AutoShape 13" descr="data:image/jpg;base64,/9j/4AAQSkZJRgABAQAAAQABAAD/2wCEAAkGBhAPDw8QEBQUEBAQEBUQEA8QEA8QDw8XFRAVFRgUFBIYHCYfFxkjGRQVHy8gIycpLCwsFyAxNTAqOCYrLCkBCQoKDgwOGg8PGiwkHyQqLCwsLCwsKi8sLCwtLCkpKSwsKSwsLCwpKSksLCwsKSksLSksLCwsKSwsLCwpLCwsLP/AABEIAMIBAwMBIgACEQEDEQH/xAAcAAACAgMBAQAAAAAAAAAAAAAAAQUGAgQHAwj/xABGEAACAQIDBAcEBQoEBgMAAAABAgMAEQQSIQUGMUETIlFhcYGRBzJyoRQjQlKxFSQzNGKSssHR4UNjwvBzgoOi0vFTdLP/xAAaAQACAwEBAAAAAAAAAAAAAAAAAQIDBAUG/8QAKhEAAwACAQMCBQQDAAAAAAAAAAECAxEEEiExMkETFCIzcWGB0fBRkaH/2gAMAwEAAhEDEQA/ANlRWVqYFFd5HGFRTopiC1FOimIVFOi1ACobSwOhPAGwJ8Bzqrb07bnjkMcTGNVRSSlg7ErmPX4gagWFuFUhBLOWcMR1tXN2cn4uN6wZOZ0tpLwbI421ts7BRVS2BthrLFK+aT7DkgNJ3Htbv5+PGeTGN2+tWRyppEK49I36daq43tFei4lT3VessP3Knjpex7UVisgPA1lU00/BXpoKKdqKYEhu/wDrUXif4TXt7UYhZm0vl4V5bu/rUPxH+E1t+1OI5bi5GTXTQefOuVy/ur8fydDjfbf5OWbvD84j+I/wNV2qlbBRhiIr8Mx/hNXWtfG9LM2f1IKKdFq1GcVFFqLUDFRTooAVFFFIQqKdqLUAY2p06KWhjtRTotTGKinRagAtRanaimIVFOigCo74YX6wN9+IDzW4/DL61WcKMmFduYYgeJNhXS8bs9JgA4OhJBBsRfj/AC9KjZtwI2w08kTOxRlYwmxBCnMSPFc3L7Ncnk4HLd+x0cGVUlPuUbYOyruJpL3FmjXXUg3DH8auuNVoYYZveEwJVBo4tJkIF9LcDy491ZbF3fed9IZZQBYdFZQDfgWKkAWv/vSvLevFKs0OGW35smR8puocyNK4B55WdUv+zWTen2NOt+TXTbafaDp8SEj1W4rZg2lG/uup7gwv6cajBLWMkKP7yg+IBqfWxdCJ8S16JOe2qwMGF9xnj+F2A9OFeqPiF92QN3SIp+YtU1l0ReMtC4o1swy5h386qP5XmQgNGGuCboxB0IHukd/bVi2aHIVyLK634gkXFxeteDNVVryZc2KVOyx7tJfFwjvPyRjW97TZAy5baqOPiP8A1UVsjHrh5kme4VMxNtTqhGnfrUdvlvwuKzKIsq2sH6QFuzsqHLlvIvx/JLjtKGv1KhsR/r4QdTnt8qudqomxL/Soj/md1XytPG9LKOR5QWooorUZgtSp0UAKinWkNtYYkjporjl0qf1qLpLySSb8G5alasYsQj+6yt8LK34GvSnvYjG1FOigQrUU7UUAOinRQSFRTopgKinRQIVFOigBVtbP2g8D50t2Mp1VhxsfOtanUalUtMkm5e0a+3dv7ZnzLFNFDGbgJACklu+RwTfwIqhPu5i0Yko7d6nP+FdFpWrI+Fj9to0LlX7nMzjRGWWQOHXS2UaE8j2ete8OMzcj5EEjxArp+y9mwYidI50V0e6nN1eKkDrDUG9rWqs7d3ah2Y0WHVzLKY88zZbRli5yhNOw8NeXhWDNh+FXTs24snxJ2QEcwPP1BH41uRwki418KnG3fiYDQq2Xjc6G3MePKscPu5GurMznyQfLrf8AdU/lMu/Yh8zjK5icSIizsGsto9EZrs3Wy6c7BeNqumHgEahBwXTxN9T63qFx0Jw2HnjPWgdHyN9uNmBOWQ/aBY6PxvYG/vVOxjqjwH4Vt4+L4be/OjJnyda7eDW2ofqX8v4hVJxU978xc87DjV12ubQSHuH8QqhMb5viNLk+pDweDY2GfzmHs6QeHGugVz/YbfnEH/FF/Wug2qXF8MjyPKFRanarLsjcuSUK8p6NDqFAvIR+C/PwrReSYW6KYirekVtYySAASToAAST4Ct3CbGkkmWG2VietfUoLXJI7hy8qvZwMOCgkeJAGVCcx1cm2l2PK9q5Tj/aAmDdjE5eY6EoM4Bvms78BcjUcdKxVy20+nsap42muoifa3t9InOzcF1QmmMnveSVuPQg8lGhYDidORvyxlcd9PG4l5pHkclmdi7HtLG5PqaME3XCng2nnWBtvuzakl2Rt7LxDK6OhyspuCNDXY8LP0kaP99Fb1ANcg2ZhSZCqgsc1gFBJPgBxrrWyYGTDwqwsyxqCDxBtwrdw97Zk5WtI2qKdFq6BhFRTtRQA6KdFAxUU6LUAK1OiimIVFOigBU6KdqAFQe3l28q0du4t4cLiJYxd44mZb8iBx77anyrkeDjnx8hDysxAuWkZ30uBoPPhWbNyFi9i/Fh+J32djO1IoyCZYlKkEZpIxqDfgTVf2rs842eSWPExzSuMzFpImkZuGnRAZFAy20PlUHhfZcWyXkNm4dVUv22udbd19dNLVIbW9mUeDw804eTPFGXUllADCxykZQb214+tYcnJm9dUmuMLj00eDYrGYU5Xd0F7DpbSRN4ScKkIN6Z1t0kSuPvRki/4iqhg9+8XGMrsJ0tYpMocEdl+J9a3MPvFhJCCA+Cc8Sn12GPe0ZsVHw3tTVNeiv2f90DlP1z+6LjFvVhZBklDIGGVlkS6kHQg2ra2HjlkhjUurOoyHrAscpsDbvABqv4jDSRi80YeMi4ng+sjIOoJHFRbnWv9AicZkt4qeH9Kl8fJFfUiPwcdL6WdF2pu7IuHLSjKrkIEW7yXZgBwBANyNCRVJwm76aGQv1rkKLLexI97s05VjsnbWOwbjocRIsYOYxk5kJ04q1xyqZw2+UmHwrBYY52CMqLJmKMDJc3Hba9rVTeW7e2WzjiVpEDPHh8PiITpH9cupY5QARckny1qSwW+kE0pjjDNYXzGyhrH7I4+tqpW+WPMuIZujMauisiA3CBrkjUk8b8zWjsLGRxvctlbS2a4v3fOpRmqPSKsU15O67pwJicRHqGRbyMAQR1bGx8yL1bpN6OlJTAxNi2vYyg9FhE+KcjreCBq5F7NJY1mfpfc6RC4vbQM4vpyBsTXcIJ1tZbZVAAy5ctuQAHK1j2a0uTbeqYYJU7lESd3pMRrj5emXj9FhDQ4QdzC+eX/AJjb9muWb67JTDyyw5QqA9UAWGUkstvJiK67i9txqcgOeT/406z+g4VyD2nb2rLL0PRjPF1TIGzcdcnV0JB9DfvrFN9zTU9jlmI2HOjMAjOt9GUZgRyOleuyNjyNMuZGULqcykXPIC/HWrbsfYUsyZ1Z0UkgZiQbg8wR+ANWLZu7gidXeRpSuoUhQoPbpxrbiw3k8LsZ8mWY8vubOyNlR4aNVRFRsozlVALG2tzxNbtZWpWrrpJLSOW3t7YrUWp0UxBRTtRSEFqLU6LUEhWotTtTpgK1FqdFAGNqLVlRagQrUWp2otQB5YnDrIjxt7royN4MpB+Rrne7OxxhNrNh3tMqDMbgqrrkEtiORyjyPCuk2qgY+QptuZgcrCOJlNr2IjjI05jTUcxesXNncbNfFb6mjreDWOyhfqyTly5jZmHVspFr6i1iGyi2gAvUXvuGXZ+KBS6tBKwkBBQ2izroOXWuB+13VHxbzRIt3BUWAK6MrCwAHWdbqLadIr2Fh1qiN4N5Y54MUDIoLYeZVjEiyHVGOpBuWLG5NhqdABYDjNeDoJnH5nN6cd2yrqdeqoF9WsNB32FYy1ubDa2Kw3/2Iv8A9VrUl3Ivwdp2JC0eHwyOLPHDErDsKxqCPUVD7K3ZlxiRGEIJOjs6j6t2ZSRnMl7WGZSQQSQDzqyqNR4/zrc3Wx8WGMUklwn0RCQqM7ElEGiqCSTlNbuVPZL9H/f+GHA/q2RO2PZ+YVEkcwnjziMsiM7gsVABVAfvDnzFhUTgN28RNGDGgcWZrh0AAVyCTmIsNK9MRiMfj5poMO5w2GlnchVieCNgTYGRQczsUCjKWy6WsBUfvh7Njg1sMS8vVBt0SIh6o4Kp0Fc3dLybtS/BXt5oUbLZkZ4pBG2R0ewLW0Kkg2PMaa1p7LwayTFTqqtm114GoiZCoOvBudu2hcWyBiHYOB1ejbQG41Y8CLX4X1tVgixRYQs4ZTZ4pCyHsOe4PqBU0m82PjVkztkY3cRFY2bTtsQPICq/sOV26Msb5gxa4HW8dO8cLVY8FleWKNkWxbUqZAToRY9a1rkHyo6XT0LalbPXdreODD4uOWV54o86NKjL0iPa4OcrYsNbgEHW57K197o8PiNoyYnDypNHM5ZRHfUswNmU6qwOmoqWwWxYJOlZlJXpnWPruOqtl7desGrVOycDBiBIZ0jyEEQvNECHDXucxuBw00OnGrfla7PsV/MT3XcstqLVpLt3CnhiID/14f8AyrbilVxdGDDtVgw9RXWTT8HNaaMrUWp0WpiMbUWrKigDG1OnaikA7UrVlRSJGNqdOimIVqLU6KAFainRTAKKYooAVqgdv7oQYt+lJaOQLlLIffA4BhcXtU/aio1KpaY5py9o5Nu3uscdFK6dGrRyZMriVr9W975qW0d1MdBoIEdSbfUKzFudjY3tVwxOzfyVh8VPhmJVmWQwugaxLBbK1/2uzkKg9m717RxpdYAvVAZv0aFVDrchio1FxoDwvXNrFE6lp7/Q3zkqu61r9SBwu72IkkMbYaRSEDlALMoJIBPSEaEg8+Ve+7m7bSbRMJ6n0d+ke+W6iORdLAkE3IHHS/dW3sPa+Inx0azTOBORG7QkQu2UMUBKW4Fj610LZWwYMLnMSkM/vOzF3bW9rnv17+d6lhwzb2v8iy5XPZkgvEeP861sJ7q90US/9pP4MK2b217Na1tnpaNb844W8QcNF/ceVbK+5P7mOfS/2NvCTlcRhha4eXITxynIxW/cStvEjtrf9pinJpwCC5A0W4rW2fbpo76dcDXhcmw+ZFe3tOU5YwTrkW/fWDmfcX4NvG9DOFYmPMSBza1u25pbQhyFlsAAzIOZOVspa/C1wa98WgAc87lvMVnjcNlDq3GMdHxvqoAOvjeqH5Lt9iew2ERWwuVQobZschC6Av8ARwxY9pLAk1u7OYieMqAWubAmwv391aJxKoNnsxADbNRbnvhkUfMWrCXGKoZ7iyoxJ49h4UpfdDa7Mkd5d6hBA8WFa7qpDTC3VN9cv7RJJvyvp3RWB3Bw8uFinaSUyyrnKjJYXvrcgnzqs7QjlaRwx6hlNzoCxJ7O6umbs2OCw9+UQsf7ev7tLk5KevYeCJnfuVRfZ7GTrIwHaMjW8h/WoLbOzX2biU6KQllCyJIoynnbTy4V1eIJrc6Xvc6i3PXnz11+YFVPaGyo8TtmGOW5Toeky8MxQM2U92bNfwNVYnVWp2W5OmYb0XxL2F+Nhe3C9tbedO1M0V6I4IrUU7UWoGK1FZUqBDtRasqVqRIVqLU7U7UAY2otTtTtTEY2p2p2otQArUWp2p2oAxtRananagCN2/sz6ThZ4Rozp1T+0CGX5gDzrmsKtgUdZ7rHN1jGoKGRbjqm2oUlACBYkXFxeuuCqVvBuBNiWzLic1hlRJowAg1sAyeP3aycjHVNVJpwZJlNUVrcPBdNi0mLxIsL5sruolY2Ngi3uRrx4aeVdYtXFNrbo4rC3MsbFB/ipaSPzI93ztWpg9r4mD9DNJGOxJGC/u3tVOPL8JdLRdkxfF+pM7uKMIyrGkTrfo1yI4OVso4a8COdjwJPC+vJsN7SMbFlDFJhYX6RLNfiesljWzjPajPIuVY1gv70iHO//KGFh5g1ZeeKW/7/ALKpwXL7HQdrbRETBciujIxZXxEUMtgrFsqnjZQTcdlQ+199ZsZhlZ4ndEvHHiSpUSgG13IBBYW1ZdO4Vz7FbyC7tGiZ2Ni5iRXsUW9ygFyWDeGlqkt38Y74cKxZYVlJMMWVUOqluIJufGseS3kZqiehEdiYS1znBJvYAqo8Ndax/J8rBjmyXyBVZs/SNIHITMDYNaM6HnppVt9o2CwsKwNhvpAifDjo1xLS3uXc3UN9nnppe/bVJTEq00iRX6JnYokvG3FQSOB5XHbUd7WyeiYwyTYwYaAKrvHEojUHo7xpnuCXIBYZ794ItV92Tuph4URmjDTZOuXOcAlesFX3bakVUtmY12lwcjDKYp40XSxKSYh1YHt1mdb91dJtW3ixL+p+TJyLpdkcdx0aqtzpaU69wYipXZu/0UWGigaN80Qy51KkEXv7pHDz8LVHnYc2LaRo8rqkjAR9PDG2uuqswNteNuXdWrjt1cfHGzvEFjUXOSWFrAdysSdPwrHlxu/bwasdqfcsMXtCgucyuO9VF/Unj43r22FtRMZtWGWFGEcWHdGJHu9V7EnlcsBrzrx3e9nM7HNiy0ag/owQXb0uAO/5c6nt1cCIMdtSNFyxq0AQa2H1bm1zz1NWYOM1at9iGbkJw5TLRalasqVq6xyxU6LU7UhmNFOigDKi1O1FIkK1FOnamIxp2p2ooAVqLU7UWoAVFO1FqAFRanRagQqLU7UUAK1Qe1ty8HibloxG5/xIrI3iRbKfMVPWotSaVLTJJue6OXbX9mGIS7QMs6/dNo5fQnKfXyqnYzZ8sLFJUaNxxV1Kt6GvoRRVY373Y+lYaWeFAZ8OnSsQt2kjUgMvfYNmHwntrFm48qeqTXizNvVHGKtGwFc4W6sV+sY2AUq2g43H4VuYbceNziF6YzSxR3RcNGXSRigZCrjNmXXsGul+Z9tgYJoolhlKwuzt+mdY1W5sC5PujTnWFNGykzS3l2jisRFA2JsRFmijyBVCJZSFCjQLo1h/a0BhMgOa5t8PD0q1bVnh6OWIyI1hcOhLRkjUWa3lVb2NBnZR437qf4ESez9sdFiIs5Ii6WKRjluVXOjtpx+wD69tdVwO28NPboZo5D91XXP+4et8q47i0JxBW3FWGnehrQbAtzVh4g/zq/FmePtopyYlkOy7V3dwcizO0MTSZWJbJchst7kAjXgapDbkpOryRyCO2JGFjjEZJc2jUG+a494sdORNV5MVi0jMaPKsbgZ0DNlY3ve3ba2vdSi23i4mBDMtpDJYMygMVykgAi11Fri2lF5Zt7aCMdQtbLBuJsVJsVioZgzrEhykO6aiVVvoeYNdMwmCjhXJGoReNlHE9pPEnvOtVX2a7NtBJi2bM+JYgi3uBHYG5J1JOvkKuVbcEpTsyZqbrQrUrVlStV5QK1KsrUZaAPM0V62pUhmVqVZUUEhWop2otQIVFZWpWoAKKdFACtRTtRQBjTtTooAVqLU7UWoEKinaigZkK99n7RfDsXjCs2UqA5YLqQbm2vKtcUrUqlUtMabl7RHnY02MmIxMzLHLISYcO7xxrma/VHAehPfXrvn7PNnwxDoocjWU5jJO7HjzZzepXZo+uj+MVL77wkwZrEhVW/nXJ5OOcdJSdHBbtN0fP+O2AohdlcZs7KsQHWYKASR5H5VqDD4SKIHNNO5Q2VEEMSsU0u7Es2VjfRQDbjY1v7TcrKWHFXDDxDXryx2FCpYcFaRB4LIyj5KKiuxPyQ+zOkzpcvlIJvdsp4i/qLeVdDj2u6lAyxuF6ozxISBbk3HlVEwMrKEB91wwQ8MuR2Y37dW+dWxjw8f5GnNOfAqlPyXx8DE1wY0I7DGhv8qjn3OwDEk4eME8coZAfFVIHyqYFO1ddyn5RzE2vDPDCYOOFBHEixovBEUKo58BXtavOXEonvEDu4n0Facu1h9lb97afIUnUyCl0b9qLVW9s7Rl6CZlJzCNsoXTW2lUzY+8uLhICu1gdY5LuvhY6jytVFcmU/BdPHbR1e1FeGzsas8SSroHF7fdPAr5G4ratWlPa2ijWjG1FZ0UBoxtRanai1IkK1OnRTAVqLU6KBCop0UAK1FqdFAhWop2p2oAVFFqLUAK1Onai1ABalWVKgDY2Z+mi+MVN75Ipi1JXqaW591QuzR9dF8Y/Gpze+wiW/NLX5d9czm+tG/jelnA8bAGxIS/VMoBJ5DNqfIXPlRjY/qoj9+JJDfjeSMSH5uaNtkLJMR9q8a8tZLqT5JnPkKse0dxsT+SYseJIzH9HifowshkCkIg14aXHpVD8ly8FHUAYfCn/NxQ9EiP+qrCZARp3VEYQquGjLRrJmlxMSuzuvRuVwxzKFIBOU/auOPdXWPZ77KsO2ESbHQv0rnMsZlZQEyjKWCHidTYnmNKi60S0WfZ+6TMqNI4UFQbIMx1HadB86ru9GLjR2gw4OWM2llJuzNwyg8gDppa5v2Vctob24SHNEjiadVIXD4ZWxEoIGgKRg5eXvWFcbx8+LErYd0GHYkMzYggkEoSpIU6XzdvPXhViz3T7sr+DK8IkAp5+OvrWjidtQxnKWBb7iAu/oOHnXkC86PLLI0jhxnQWSMIVCqQi9jCxvf3lrSxRVbMoAym5AFtOB+Rv5UdbYdKQNt6SXSOFsh4tLZLi/Jf71hNhI5GKjKPusLgg9nfzrU2pj2ysiaMQQGNwouO2oBZMWmWMAygnqhQZGNuQI17/KottkkjpG42JP1sB5dcDwOVv9NWy1Re7MythoyE6OQKFnQpkkWQKCwcWBvqDc8QwPOpQtXVxLUJHPyPdMKdKirSsLUWp2otURitRanaimArUWp2ooEKi1OimArU7UU6AFainai1ACop2otQAqKdqLUAKvXD4Z5GyoCzHkK87VL7rH85HwsPlUMldMtk4nqpI29mbuWkBdwHjCyGNRcjNe12OnFW9K9sbF080UcikRsiMY3sHGYG6sVPEdxqT2vtyHCKHmJAszaAsQqi7MR2C49RUHvI+MGKhODEDN1c64hpVDC7WCsgNjftrj5bq2nR0sczPZHP/a9sjDYaaMxxrGPo9wFFrsZGFyeJNra9gqK3N9rWXBtgMXHHKpAw+G6RF6BVEeUCcfaUuF1v9onQCtf2qbYxsrQ/TYPozqrIoBzK40OYNzFywBFc7wUIDKbg634/1o8ofuWOHCjpcJF1evj16tiygMsa6qWu1ze/Dsv2fQMm7qSfrc02L5GN36HDeH0eLKpHx5q+cYsVkx2FkJuEkSS/H3Xv/prs+1/adhYywjLTHXVAQn750qjLvfYnj1oucCxQpkiRIkHBI0VE/dWwql+0LY6zqJ4yBLGuVgSB0q8QAfvDW3aDbsqBj39xGKfIgZFt/hRNO/hxAHjerbsDc8YuGPEYlpOtmJjltnWzFetyHC9iG0PGq5ml3Jty+xyWTbAjYMujjqumXqMLWNxyBGhHmO7QlxzytliQ9bggvI3gLDWrLsrdxMbNI87syRgBEXo1UAsxAFlsBpyA41dcNg44hliRYx2IoW/jbj510cWB2urekY8mZQ9HOtlbqY9veRVW1vzhspt2ZQCR5irpsDYCYRPstKbl5AoB1+yp45R8+NS1qK3Y8Ew9+5kvNVdiNw4y4zEDlLDDL5q0kTfIR1I1Hy/r0XfhJr+U+Ht+JqRtVqK2KinRUhDFFJTWVQ2SMadO1FqYhWotTp2oAxtRasrU7UAY2otWVqLUwMaAKytRagBWotTtTtQBjai1ZWotQBjatTC7mQ4nFdIjSQTNmYyxuxDdQr1kJseqeVuXHhW7atvZmOEEnSZS1lYBQQCSR2nhVWaVcNaLMVOaTTLBtPd+PFJFDLKxaJQJMvRhpkcZWVwQbK+TiLHqmx415YicPioGAIDLGwDKysLs3FTqD3Gqxjts7UxMjLFJHg0Y5Uyqssg00zNbXrHll0NRe9Hs+kRBPJtDFyTBQekJVbEEnQDUDs62lci5paVHRmpfdHl7dML0rRIPfEDMo53EnZ3i4rjqxLlhA7Dm/eP8qmcRsRrzEuGyWzSSOFJzNYElj299QSOEY9dMy6r9tSQdBcXHrUkJnvPh8uJiQC2iqABzN/5mrBs7YjPDEyJL1o1PVWQ3uO22utV6DHlsUjNZ3SQBGS6xtZtGsRci9jawrsGyNr4SOGKFZhaONUvIGQtYWJNxbU6+dWxE2+70V3TldlspA3Wxa6xpKD25WQ+osalMNtXb2AicrJJ0AUhhKVnEYOmYA3ddTxuLc6vUUquMykMp4FSCPUVkVvWn5WWvJR8w9+CobsTSYWJmxcbQiRheax6IW0BlB60d7nrN1T2jnbKyK/376ixs+TD64azRc8I7ZVX/AID/AOH8B6vZlrRE9C0iiq63skrUWqP/AC7GP0iTxN918NO3o0asp8iawfFzz9WBHhU6NiZ0KMo/yoG6zN2Fgqj9rhU+pEdDwx6TFzuPdhjXDA8i5bpZLeH1Q8QeypK1eeDwaQxrGgIVe03Ykm5Zm5sSSSeZJr1NCBiopXoo2Bgtei0UVBDMqKKKkAU6KKBBToopgKnRRQAUUUUCCmKKKBjNY06KACiiigD1wf6SP41/iFSW+LHoV+D+Zoorncz1SbeN4Zwrb/GT/fKqoFGXhzNFFUMuRlsgfXR/Gv8AGtXWlRVdEi7bnfqv/Vf8Fqcoorr4fto5uX1sRoooq4rCiiikCCsWpUUmMwNFFFRA/9k="/>
          <p:cNvSpPr>
            <a:spLocks noChangeAspect="1" noChangeArrowheads="1"/>
          </p:cNvSpPr>
          <p:nvPr/>
        </p:nvSpPr>
        <p:spPr bwMode="auto">
          <a:xfrm>
            <a:off x="477838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28680" name="AutoShape 15" descr="data:image/jpg;base64,/9j/4AAQSkZJRgABAQAAAQABAAD/2wCEAAkGBhAPDw8QEBQUEBAQEBUQEA8QEA8QDw8XFRAVFRgUFBIYHCYfFxkjGRQVHy8gIycpLCwsFyAxNTAqOCYrLCkBCQoKDgwOGg8PGiwkHyQqLCwsLCwsKi8sLCwtLCkpKSwsKSwsLCwpKSksLCwsKSksLSksLCwsKSwsLCwpLCwsLP/AABEIAMIBAwMBIgACEQEDEQH/xAAcAAACAgMBAQAAAAAAAAAAAAAAAQUGAgQHAwj/xABGEAACAQIDBAcEBQoEBgMAAAABAgMAEQQSIQUGMUETIlFhcYGRBzJyoRQjQlKxFSQzNGKSssHR4UNjwvBzgoOi0vFTdLP/xAAaAQACAwEBAAAAAAAAAAAAAAAAAQIDBAUG/8QAKhEAAwACAQMCBQQDAAAAAAAAAAECAxEEEiExMkETFCIzcWGB0fBRkaH/2gAMAwEAAhEDEQA/ANlRWVqYFFd5HGFRTopiC1FOimIVFOi1ACobSwOhPAGwJ8Bzqrb07bnjkMcTGNVRSSlg7ErmPX4gagWFuFUhBLOWcMR1tXN2cn4uN6wZOZ0tpLwbI421ts7BRVS2BthrLFK+aT7DkgNJ3Htbv5+PGeTGN2+tWRyppEK49I36daq43tFei4lT3VessP3Knjpex7UVisgPA1lU00/BXpoKKdqKYEhu/wDrUXif4TXt7UYhZm0vl4V5bu/rUPxH+E1t+1OI5bi5GTXTQefOuVy/ur8fydDjfbf5OWbvD84j+I/wNV2qlbBRhiIr8Mx/hNXWtfG9LM2f1IKKdFq1GcVFFqLUDFRTooAVFFFIQqKdqLUAY2p06KWhjtRTotTGKinRagAtRanaimIVFOigCo74YX6wN9+IDzW4/DL61WcKMmFduYYgeJNhXS8bs9JgA4OhJBBsRfj/AC9KjZtwI2w08kTOxRlYwmxBCnMSPFc3L7Ncnk4HLd+x0cGVUlPuUbYOyruJpL3FmjXXUg3DH8auuNVoYYZveEwJVBo4tJkIF9LcDy491ZbF3fed9IZZQBYdFZQDfgWKkAWv/vSvLevFKs0OGW35smR8puocyNK4B55WdUv+zWTen2NOt+TXTbafaDp8SEj1W4rZg2lG/uup7gwv6cajBLWMkKP7yg+IBqfWxdCJ8S16JOe2qwMGF9xnj+F2A9OFeqPiF92QN3SIp+YtU1l0ReMtC4o1swy5h386qP5XmQgNGGuCboxB0IHukd/bVi2aHIVyLK634gkXFxeteDNVVryZc2KVOyx7tJfFwjvPyRjW97TZAy5baqOPiP8A1UVsjHrh5kme4VMxNtTqhGnfrUdvlvwuKzKIsq2sH6QFuzsqHLlvIvx/JLjtKGv1KhsR/r4QdTnt8qudqomxL/Soj/md1XytPG9LKOR5QWooorUZgtSp0UAKinWkNtYYkjporjl0qf1qLpLySSb8G5alasYsQj+6yt8LK34GvSnvYjG1FOigQrUU7UUAOinRQSFRTopgKinRQIVFOigBVtbP2g8D50t2Mp1VhxsfOtanUalUtMkm5e0a+3dv7ZnzLFNFDGbgJACklu+RwTfwIqhPu5i0Yko7d6nP+FdFpWrI+Fj9to0LlX7nMzjRGWWQOHXS2UaE8j2ete8OMzcj5EEjxArp+y9mwYidI50V0e6nN1eKkDrDUG9rWqs7d3ah2Y0WHVzLKY88zZbRli5yhNOw8NeXhWDNh+FXTs24snxJ2QEcwPP1BH41uRwki418KnG3fiYDQq2Xjc6G3MePKscPu5GurMznyQfLrf8AdU/lMu/Yh8zjK5icSIizsGsto9EZrs3Wy6c7BeNqumHgEahBwXTxN9T63qFx0Jw2HnjPWgdHyN9uNmBOWQ/aBY6PxvYG/vVOxjqjwH4Vt4+L4be/OjJnyda7eDW2ofqX8v4hVJxU978xc87DjV12ubQSHuH8QqhMb5viNLk+pDweDY2GfzmHs6QeHGugVz/YbfnEH/FF/Wug2qXF8MjyPKFRanarLsjcuSUK8p6NDqFAvIR+C/PwrReSYW6KYirekVtYySAASToAAST4Ct3CbGkkmWG2VietfUoLXJI7hy8qvZwMOCgkeJAGVCcx1cm2l2PK9q5Tj/aAmDdjE5eY6EoM4Bvms78BcjUcdKxVy20+nsap42muoifa3t9InOzcF1QmmMnveSVuPQg8lGhYDidORvyxlcd9PG4l5pHkclmdi7HtLG5PqaME3XCng2nnWBtvuzakl2Rt7LxDK6OhyspuCNDXY8LP0kaP99Fb1ANcg2ZhSZCqgsc1gFBJPgBxrrWyYGTDwqwsyxqCDxBtwrdw97Zk5WtI2qKdFq6BhFRTtRQA6KdFAxUU6LUAK1OiimIVFOigBU6KdqAFQe3l28q0du4t4cLiJYxd44mZb8iBx77anyrkeDjnx8hDysxAuWkZ30uBoPPhWbNyFi9i/Fh+J32djO1IoyCZYlKkEZpIxqDfgTVf2rs842eSWPExzSuMzFpImkZuGnRAZFAy20PlUHhfZcWyXkNm4dVUv22udbd19dNLVIbW9mUeDw804eTPFGXUllADCxykZQb214+tYcnJm9dUmuMLj00eDYrGYU5Xd0F7DpbSRN4ScKkIN6Z1t0kSuPvRki/4iqhg9+8XGMrsJ0tYpMocEdl+J9a3MPvFhJCCA+Cc8Sn12GPe0ZsVHw3tTVNeiv2f90DlP1z+6LjFvVhZBklDIGGVlkS6kHQg2ra2HjlkhjUurOoyHrAscpsDbvABqv4jDSRi80YeMi4ng+sjIOoJHFRbnWv9AicZkt4qeH9Kl8fJFfUiPwcdL6WdF2pu7IuHLSjKrkIEW7yXZgBwBANyNCRVJwm76aGQv1rkKLLexI97s05VjsnbWOwbjocRIsYOYxk5kJ04q1xyqZw2+UmHwrBYY52CMqLJmKMDJc3Hba9rVTeW7e2WzjiVpEDPHh8PiITpH9cupY5QARckny1qSwW+kE0pjjDNYXzGyhrH7I4+tqpW+WPMuIZujMauisiA3CBrkjUk8b8zWjsLGRxvctlbS2a4v3fOpRmqPSKsU15O67pwJicRHqGRbyMAQR1bGx8yL1bpN6OlJTAxNi2vYyg9FhE+KcjreCBq5F7NJY1mfpfc6RC4vbQM4vpyBsTXcIJ1tZbZVAAy5ctuQAHK1j2a0uTbeqYYJU7lESd3pMRrj5emXj9FhDQ4QdzC+eX/AJjb9muWb67JTDyyw5QqA9UAWGUkstvJiK67i9txqcgOeT/406z+g4VyD2nb2rLL0PRjPF1TIGzcdcnV0JB9DfvrFN9zTU9jlmI2HOjMAjOt9GUZgRyOleuyNjyNMuZGULqcykXPIC/HWrbsfYUsyZ1Z0UkgZiQbg8wR+ANWLZu7gidXeRpSuoUhQoPbpxrbiw3k8LsZ8mWY8vubOyNlR4aNVRFRsozlVALG2tzxNbtZWpWrrpJLSOW3t7YrUWp0UxBRTtRSEFqLU6LUEhWotTtTpgK1FqdFAGNqLVlRagQrUWp2otQB5YnDrIjxt7royN4MpB+Rrne7OxxhNrNh3tMqDMbgqrrkEtiORyjyPCuk2qgY+QptuZgcrCOJlNr2IjjI05jTUcxesXNncbNfFb6mjreDWOyhfqyTly5jZmHVspFr6i1iGyi2gAvUXvuGXZ+KBS6tBKwkBBQ2izroOXWuB+13VHxbzRIt3BUWAK6MrCwAHWdbqLadIr2Fh1qiN4N5Y54MUDIoLYeZVjEiyHVGOpBuWLG5NhqdABYDjNeDoJnH5nN6cd2yrqdeqoF9WsNB32FYy1ubDa2Kw3/2Iv8A9VrUl3Ivwdp2JC0eHwyOLPHDErDsKxqCPUVD7K3ZlxiRGEIJOjs6j6t2ZSRnMl7WGZSQQSQDzqyqNR4/zrc3Wx8WGMUklwn0RCQqM7ElEGiqCSTlNbuVPZL9H/f+GHA/q2RO2PZ+YVEkcwnjziMsiM7gsVABVAfvDnzFhUTgN28RNGDGgcWZrh0AAVyCTmIsNK9MRiMfj5poMO5w2GlnchVieCNgTYGRQczsUCjKWy6WsBUfvh7Njg1sMS8vVBt0SIh6o4Kp0Fc3dLybtS/BXt5oUbLZkZ4pBG2R0ewLW0Kkg2PMaa1p7LwayTFTqqtm114GoiZCoOvBudu2hcWyBiHYOB1ejbQG41Y8CLX4X1tVgixRYQs4ZTZ4pCyHsOe4PqBU0m82PjVkztkY3cRFY2bTtsQPICq/sOV26Msb5gxa4HW8dO8cLVY8FleWKNkWxbUqZAToRY9a1rkHyo6XT0LalbPXdreODD4uOWV54o86NKjL0iPa4OcrYsNbgEHW57K197o8PiNoyYnDypNHM5ZRHfUswNmU6qwOmoqWwWxYJOlZlJXpnWPruOqtl7desGrVOycDBiBIZ0jyEEQvNECHDXucxuBw00OnGrfla7PsV/MT3XcstqLVpLt3CnhiID/14f8AyrbilVxdGDDtVgw9RXWTT8HNaaMrUWp0WpiMbUWrKigDG1OnaikA7UrVlRSJGNqdOimIVqLU6KAFainRTAKKYooAVqgdv7oQYt+lJaOQLlLIffA4BhcXtU/aio1KpaY5py9o5Nu3uscdFK6dGrRyZMriVr9W975qW0d1MdBoIEdSbfUKzFudjY3tVwxOzfyVh8VPhmJVmWQwugaxLBbK1/2uzkKg9m717RxpdYAvVAZv0aFVDrchio1FxoDwvXNrFE6lp7/Q3zkqu61r9SBwu72IkkMbYaRSEDlALMoJIBPSEaEg8+Ve+7m7bSbRMJ6n0d+ke+W6iORdLAkE3IHHS/dW3sPa+Inx0azTOBORG7QkQu2UMUBKW4Fj610LZWwYMLnMSkM/vOzF3bW9rnv17+d6lhwzb2v8iy5XPZkgvEeP861sJ7q90US/9pP4MK2b217Na1tnpaNb844W8QcNF/ceVbK+5P7mOfS/2NvCTlcRhha4eXITxynIxW/cStvEjtrf9pinJpwCC5A0W4rW2fbpo76dcDXhcmw+ZFe3tOU5YwTrkW/fWDmfcX4NvG9DOFYmPMSBza1u25pbQhyFlsAAzIOZOVspa/C1wa98WgAc87lvMVnjcNlDq3GMdHxvqoAOvjeqH5Lt9iew2ERWwuVQobZschC6Av8ARwxY9pLAk1u7OYieMqAWubAmwv391aJxKoNnsxADbNRbnvhkUfMWrCXGKoZ7iyoxJ49h4UpfdDa7Mkd5d6hBA8WFa7qpDTC3VN9cv7RJJvyvp3RWB3Bw8uFinaSUyyrnKjJYXvrcgnzqs7QjlaRwx6hlNzoCxJ7O6umbs2OCw9+UQsf7ev7tLk5KevYeCJnfuVRfZ7GTrIwHaMjW8h/WoLbOzX2biU6KQllCyJIoynnbTy4V1eIJrc6Xvc6i3PXnz11+YFVPaGyo8TtmGOW5Toeky8MxQM2U92bNfwNVYnVWp2W5OmYb0XxL2F+Nhe3C9tbedO1M0V6I4IrUU7UWoGK1FZUqBDtRasqVqRIVqLU7U7UAY2otTtTtTEY2p2p2otQArUWp2p2oAxtRananagCN2/sz6ThZ4Rozp1T+0CGX5gDzrmsKtgUdZ7rHN1jGoKGRbjqm2oUlACBYkXFxeuuCqVvBuBNiWzLic1hlRJowAg1sAyeP3aycjHVNVJpwZJlNUVrcPBdNi0mLxIsL5sruolY2Ngi3uRrx4aeVdYtXFNrbo4rC3MsbFB/ipaSPzI93ztWpg9r4mD9DNJGOxJGC/u3tVOPL8JdLRdkxfF+pM7uKMIyrGkTrfo1yI4OVso4a8COdjwJPC+vJsN7SMbFlDFJhYX6RLNfiesljWzjPajPIuVY1gv70iHO//KGFh5g1ZeeKW/7/ALKpwXL7HQdrbRETBciujIxZXxEUMtgrFsqnjZQTcdlQ+199ZsZhlZ4ndEvHHiSpUSgG13IBBYW1ZdO4Vz7FbyC7tGiZ2Ni5iRXsUW9ygFyWDeGlqkt38Y74cKxZYVlJMMWVUOqluIJufGseS3kZqiehEdiYS1znBJvYAqo8Ndax/J8rBjmyXyBVZs/SNIHITMDYNaM6HnppVt9o2CwsKwNhvpAifDjo1xLS3uXc3UN9nnppe/bVJTEq00iRX6JnYokvG3FQSOB5XHbUd7WyeiYwyTYwYaAKrvHEojUHo7xpnuCXIBYZ794ItV92Tuph4URmjDTZOuXOcAlesFX3bakVUtmY12lwcjDKYp40XSxKSYh1YHt1mdb91dJtW3ixL+p+TJyLpdkcdx0aqtzpaU69wYipXZu/0UWGigaN80Qy51KkEXv7pHDz8LVHnYc2LaRo8rqkjAR9PDG2uuqswNteNuXdWrjt1cfHGzvEFjUXOSWFrAdysSdPwrHlxu/bwasdqfcsMXtCgucyuO9VF/Unj43r22FtRMZtWGWFGEcWHdGJHu9V7EnlcsBrzrx3e9nM7HNiy0ag/owQXb0uAO/5c6nt1cCIMdtSNFyxq0AQa2H1bm1zz1NWYOM1at9iGbkJw5TLRalasqVq6xyxU6LU7UhmNFOigDKi1O1FIkK1FOnamIxp2p2ooAVqLU7UWoAVFO1FqAFRanRagQqLU7UUAK1Qe1ty8HibloxG5/xIrI3iRbKfMVPWotSaVLTJJue6OXbX9mGIS7QMs6/dNo5fQnKfXyqnYzZ8sLFJUaNxxV1Kt6GvoRRVY373Y+lYaWeFAZ8OnSsQt2kjUgMvfYNmHwntrFm48qeqTXizNvVHGKtGwFc4W6sV+sY2AUq2g43H4VuYbceNziF6YzSxR3RcNGXSRigZCrjNmXXsGul+Z9tgYJoolhlKwuzt+mdY1W5sC5PujTnWFNGykzS3l2jisRFA2JsRFmijyBVCJZSFCjQLo1h/a0BhMgOa5t8PD0q1bVnh6OWIyI1hcOhLRkjUWa3lVb2NBnZR437qf4ESez9sdFiIs5Ii6WKRjluVXOjtpx+wD69tdVwO28NPboZo5D91XXP+4et8q47i0JxBW3FWGnehrQbAtzVh4g/zq/FmePtopyYlkOy7V3dwcizO0MTSZWJbJchst7kAjXgapDbkpOryRyCO2JGFjjEZJc2jUG+a494sdORNV5MVi0jMaPKsbgZ0DNlY3ve3ba2vdSi23i4mBDMtpDJYMygMVykgAi11Fri2lF5Zt7aCMdQtbLBuJsVJsVioZgzrEhykO6aiVVvoeYNdMwmCjhXJGoReNlHE9pPEnvOtVX2a7NtBJi2bM+JYgi3uBHYG5J1JOvkKuVbcEpTsyZqbrQrUrVlStV5QK1KsrUZaAPM0V62pUhmVqVZUUEhWop2otQIVFZWpWoAKKdFACtRTtRQBjTtTooAVqLU7UWoEKinaigZkK99n7RfDsXjCs2UqA5YLqQbm2vKtcUrUqlUtMabl7RHnY02MmIxMzLHLISYcO7xxrma/VHAehPfXrvn7PNnwxDoocjWU5jJO7HjzZzepXZo+uj+MVL77wkwZrEhVW/nXJ5OOcdJSdHBbtN0fP+O2AohdlcZs7KsQHWYKASR5H5VqDD4SKIHNNO5Q2VEEMSsU0u7Es2VjfRQDbjY1v7TcrKWHFXDDxDXryx2FCpYcFaRB4LIyj5KKiuxPyQ+zOkzpcvlIJvdsp4i/qLeVdDj2u6lAyxuF6ozxISBbk3HlVEwMrKEB91wwQ8MuR2Y37dW+dWxjw8f5GnNOfAqlPyXx8DE1wY0I7DGhv8qjn3OwDEk4eME8coZAfFVIHyqYFO1ddyn5RzE2vDPDCYOOFBHEixovBEUKo58BXtavOXEonvEDu4n0Facu1h9lb97afIUnUyCl0b9qLVW9s7Rl6CZlJzCNsoXTW2lUzY+8uLhICu1gdY5LuvhY6jytVFcmU/BdPHbR1e1FeGzsas8SSroHF7fdPAr5G4ratWlPa2ijWjG1FZ0UBoxtRanai1IkK1OnRTAVqLU6KBCop0UAK1FqdFAhWop2p2oAVFFqLUAK1Onai1ABalWVKgDY2Z+mi+MVN75Ipi1JXqaW591QuzR9dF8Y/Gpze+wiW/NLX5d9czm+tG/jelnA8bAGxIS/VMoBJ5DNqfIXPlRjY/qoj9+JJDfjeSMSH5uaNtkLJMR9q8a8tZLqT5JnPkKse0dxsT+SYseJIzH9HifowshkCkIg14aXHpVD8ly8FHUAYfCn/NxQ9EiP+qrCZARp3VEYQquGjLRrJmlxMSuzuvRuVwxzKFIBOU/auOPdXWPZ77KsO2ESbHQv0rnMsZlZQEyjKWCHidTYnmNKi60S0WfZ+6TMqNI4UFQbIMx1HadB86ru9GLjR2gw4OWM2llJuzNwyg8gDppa5v2Vctob24SHNEjiadVIXD4ZWxEoIGgKRg5eXvWFcbx8+LErYd0GHYkMzYggkEoSpIU6XzdvPXhViz3T7sr+DK8IkAp5+OvrWjidtQxnKWBb7iAu/oOHnXkC86PLLI0jhxnQWSMIVCqQi9jCxvf3lrSxRVbMoAym5AFtOB+Rv5UdbYdKQNt6SXSOFsh4tLZLi/Jf71hNhI5GKjKPusLgg9nfzrU2pj2ysiaMQQGNwouO2oBZMWmWMAygnqhQZGNuQI17/KottkkjpG42JP1sB5dcDwOVv9NWy1Re7MythoyE6OQKFnQpkkWQKCwcWBvqDc8QwPOpQtXVxLUJHPyPdMKdKirSsLUWp2otURitRanaimArUWp2ooEKi1OimArU7UU6AFainai1ACop2otQAqKdqLUAKvXD4Z5GyoCzHkK87VL7rH85HwsPlUMldMtk4nqpI29mbuWkBdwHjCyGNRcjNe12OnFW9K9sbF080UcikRsiMY3sHGYG6sVPEdxqT2vtyHCKHmJAszaAsQqi7MR2C49RUHvI+MGKhODEDN1c64hpVDC7WCsgNjftrj5bq2nR0sczPZHP/a9sjDYaaMxxrGPo9wFFrsZGFyeJNra9gqK3N9rWXBtgMXHHKpAw+G6RF6BVEeUCcfaUuF1v9onQCtf2qbYxsrQ/TYPozqrIoBzK40OYNzFywBFc7wUIDKbg634/1o8ofuWOHCjpcJF1evj16tiygMsa6qWu1ze/Dsv2fQMm7qSfrc02L5GN36HDeH0eLKpHx5q+cYsVkx2FkJuEkSS/H3Xv/prs+1/adhYywjLTHXVAQn750qjLvfYnj1oucCxQpkiRIkHBI0VE/dWwql+0LY6zqJ4yBLGuVgSB0q8QAfvDW3aDbsqBj39xGKfIgZFt/hRNO/hxAHjerbsDc8YuGPEYlpOtmJjltnWzFetyHC9iG0PGq5ml3Jty+xyWTbAjYMujjqumXqMLWNxyBGhHmO7QlxzytliQ9bggvI3gLDWrLsrdxMbNI87syRgBEXo1UAsxAFlsBpyA41dcNg44hliRYx2IoW/jbj510cWB2urekY8mZQ9HOtlbqY9veRVW1vzhspt2ZQCR5irpsDYCYRPstKbl5AoB1+yp45R8+NS1qK3Y8Ew9+5kvNVdiNw4y4zEDlLDDL5q0kTfIR1I1Hy/r0XfhJr+U+Ht+JqRtVqK2KinRUhDFFJTWVQ2SMadO1FqYhWotTp2oAxtRasrU7UAY2otWVqLUwMaAKytRagBWotTtTtQBjai1ZWotQBjatTC7mQ4nFdIjSQTNmYyxuxDdQr1kJseqeVuXHhW7atvZmOEEnSZS1lYBQQCSR2nhVWaVcNaLMVOaTTLBtPd+PFJFDLKxaJQJMvRhpkcZWVwQbK+TiLHqmx415YicPioGAIDLGwDKysLs3FTqD3Gqxjts7UxMjLFJHg0Y5Uyqssg00zNbXrHll0NRe9Hs+kRBPJtDFyTBQekJVbEEnQDUDs62lci5paVHRmpfdHl7dML0rRIPfEDMo53EnZ3i4rjqxLlhA7Dm/eP8qmcRsRrzEuGyWzSSOFJzNYElj299QSOEY9dMy6r9tSQdBcXHrUkJnvPh8uJiQC2iqABzN/5mrBs7YjPDEyJL1o1PVWQ3uO22utV6DHlsUjNZ3SQBGS6xtZtGsRci9jawrsGyNr4SOGKFZhaONUvIGQtYWJNxbU6+dWxE2+70V3TldlspA3Wxa6xpKD25WQ+osalMNtXb2AicrJJ0AUhhKVnEYOmYA3ddTxuLc6vUUquMykMp4FSCPUVkVvWn5WWvJR8w9+CobsTSYWJmxcbQiRheax6IW0BlB60d7nrN1T2jnbKyK/376ixs+TD64azRc8I7ZVX/AID/AOH8B6vZlrRE9C0iiq63skrUWqP/AC7GP0iTxN918NO3o0asp8iawfFzz9WBHhU6NiZ0KMo/yoG6zN2Fgqj9rhU+pEdDwx6TFzuPdhjXDA8i5bpZLeH1Q8QeypK1eeDwaQxrGgIVe03Ykm5Zm5sSSSeZJr1NCBiopXoo2Bgtei0UVBDMqKKKkAU6KKBBToopgKnRRQAUUUUCCmKKKBjNY06KACiiigD1wf6SP41/iFSW+LHoV+D+Zoorncz1SbeN4Zwrb/GT/fKqoFGXhzNFFUMuRlsgfXR/Gv8AGtXWlRVdEi7bnfqv/Vf8Fqcoorr4fto5uX1sRoooq4rCiiikCCsWpUUmMwNFFFRA/9k="/>
          <p:cNvSpPr>
            <a:spLocks noChangeAspect="1" noChangeArrowheads="1"/>
          </p:cNvSpPr>
          <p:nvPr/>
        </p:nvSpPr>
        <p:spPr bwMode="auto">
          <a:xfrm>
            <a:off x="630238" y="3127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28681" name="AutoShape 17" descr="data:image/jpg;base64,/9j/4AAQSkZJRgABAQAAAQABAAD/2wCEAAkGBhAPDw8QEBQUEBAQEBUQEA8QEA8QDw8XFRAVFRgUFBIYHCYfFxkjGRQVHy8gIycpLCwsFyAxNTAqOCYrLCkBCQoKDgwOGg8PGiwkHyQqLCwsLCwsKi8sLCwtLCkpKSwsKSwsLCwpKSksLCwsKSksLSksLCwsKSwsLCwpLCwsLP/AABEIAMIBAwMBIgACEQEDEQH/xAAcAAACAgMBAQAAAAAAAAAAAAAAAQUGAgQHAwj/xABGEAACAQIDBAcEBQoEBgMAAAABAgMAEQQSIQUGMUETIlFhcYGRBzJyoRQjQlKxFSQzNGKSssHR4UNjwvBzgoOi0vFTdLP/xAAaAQACAwEBAAAAAAAAAAAAAAAAAQIDBAUG/8QAKhEAAwACAQMCBQQDAAAAAAAAAAECAxEEEiExMkETFCIzcWGB0fBRkaH/2gAMAwEAAhEDEQA/ANlRWVqYFFd5HGFRTopiC1FOimIVFOi1ACobSwOhPAGwJ8Bzqrb07bnjkMcTGNVRSSlg7ErmPX4gagWFuFUhBLOWcMR1tXN2cn4uN6wZOZ0tpLwbI421ts7BRVS2BthrLFK+aT7DkgNJ3Htbv5+PGeTGN2+tWRyppEK49I36daq43tFei4lT3VessP3Knjpex7UVisgPA1lU00/BXpoKKdqKYEhu/wDrUXif4TXt7UYhZm0vl4V5bu/rUPxH+E1t+1OI5bi5GTXTQefOuVy/ur8fydDjfbf5OWbvD84j+I/wNV2qlbBRhiIr8Mx/hNXWtfG9LM2f1IKKdFq1GcVFFqLUDFRTooAVFFFIQqKdqLUAY2p06KWhjtRTotTGKinRagAtRanaimIVFOigCo74YX6wN9+IDzW4/DL61WcKMmFduYYgeJNhXS8bs9JgA4OhJBBsRfj/AC9KjZtwI2w08kTOxRlYwmxBCnMSPFc3L7Ncnk4HLd+x0cGVUlPuUbYOyruJpL3FmjXXUg3DH8auuNVoYYZveEwJVBo4tJkIF9LcDy491ZbF3fed9IZZQBYdFZQDfgWKkAWv/vSvLevFKs0OGW35smR8puocyNK4B55WdUv+zWTen2NOt+TXTbafaDp8SEj1W4rZg2lG/uup7gwv6cajBLWMkKP7yg+IBqfWxdCJ8S16JOe2qwMGF9xnj+F2A9OFeqPiF92QN3SIp+YtU1l0ReMtC4o1swy5h386qP5XmQgNGGuCboxB0IHukd/bVi2aHIVyLK634gkXFxeteDNVVryZc2KVOyx7tJfFwjvPyRjW97TZAy5baqOPiP8A1UVsjHrh5kme4VMxNtTqhGnfrUdvlvwuKzKIsq2sH6QFuzsqHLlvIvx/JLjtKGv1KhsR/r4QdTnt8qudqomxL/Soj/md1XytPG9LKOR5QWooorUZgtSp0UAKinWkNtYYkjporjl0qf1qLpLySSb8G5alasYsQj+6yt8LK34GvSnvYjG1FOigQrUU7UUAOinRQSFRTopgKinRQIVFOigBVtbP2g8D50t2Mp1VhxsfOtanUalUtMkm5e0a+3dv7ZnzLFNFDGbgJACklu+RwTfwIqhPu5i0Yko7d6nP+FdFpWrI+Fj9to0LlX7nMzjRGWWQOHXS2UaE8j2ete8OMzcj5EEjxArp+y9mwYidI50V0e6nN1eKkDrDUG9rWqs7d3ah2Y0WHVzLKY88zZbRli5yhNOw8NeXhWDNh+FXTs24snxJ2QEcwPP1BH41uRwki418KnG3fiYDQq2Xjc6G3MePKscPu5GurMznyQfLrf8AdU/lMu/Yh8zjK5icSIizsGsto9EZrs3Wy6c7BeNqumHgEahBwXTxN9T63qFx0Jw2HnjPWgdHyN9uNmBOWQ/aBY6PxvYG/vVOxjqjwH4Vt4+L4be/OjJnyda7eDW2ofqX8v4hVJxU978xc87DjV12ubQSHuH8QqhMb5viNLk+pDweDY2GfzmHs6QeHGugVz/YbfnEH/FF/Wug2qXF8MjyPKFRanarLsjcuSUK8p6NDqFAvIR+C/PwrReSYW6KYirekVtYySAASToAAST4Ct3CbGkkmWG2VietfUoLXJI7hy8qvZwMOCgkeJAGVCcx1cm2l2PK9q5Tj/aAmDdjE5eY6EoM4Bvms78BcjUcdKxVy20+nsap42muoifa3t9InOzcF1QmmMnveSVuPQg8lGhYDidORvyxlcd9PG4l5pHkclmdi7HtLG5PqaME3XCng2nnWBtvuzakl2Rt7LxDK6OhyspuCNDXY8LP0kaP99Fb1ANcg2ZhSZCqgsc1gFBJPgBxrrWyYGTDwqwsyxqCDxBtwrdw97Zk5WtI2qKdFq6BhFRTtRQA6KdFAxUU6LUAK1OiimIVFOigBU6KdqAFQe3l28q0du4t4cLiJYxd44mZb8iBx77anyrkeDjnx8hDysxAuWkZ30uBoPPhWbNyFi9i/Fh+J32djO1IoyCZYlKkEZpIxqDfgTVf2rs842eSWPExzSuMzFpImkZuGnRAZFAy20PlUHhfZcWyXkNm4dVUv22udbd19dNLVIbW9mUeDw804eTPFGXUllADCxykZQb214+tYcnJm9dUmuMLj00eDYrGYU5Xd0F7DpbSRN4ScKkIN6Z1t0kSuPvRki/4iqhg9+8XGMrsJ0tYpMocEdl+J9a3MPvFhJCCA+Cc8Sn12GPe0ZsVHw3tTVNeiv2f90DlP1z+6LjFvVhZBklDIGGVlkS6kHQg2ra2HjlkhjUurOoyHrAscpsDbvABqv4jDSRi80YeMi4ng+sjIOoJHFRbnWv9AicZkt4qeH9Kl8fJFfUiPwcdL6WdF2pu7IuHLSjKrkIEW7yXZgBwBANyNCRVJwm76aGQv1rkKLLexI97s05VjsnbWOwbjocRIsYOYxk5kJ04q1xyqZw2+UmHwrBYY52CMqLJmKMDJc3Hba9rVTeW7e2WzjiVpEDPHh8PiITpH9cupY5QARckny1qSwW+kE0pjjDNYXzGyhrH7I4+tqpW+WPMuIZujMauisiA3CBrkjUk8b8zWjsLGRxvctlbS2a4v3fOpRmqPSKsU15O67pwJicRHqGRbyMAQR1bGx8yL1bpN6OlJTAxNi2vYyg9FhE+KcjreCBq5F7NJY1mfpfc6RC4vbQM4vpyBsTXcIJ1tZbZVAAy5ctuQAHK1j2a0uTbeqYYJU7lESd3pMRrj5emXj9FhDQ4QdzC+eX/AJjb9muWb67JTDyyw5QqA9UAWGUkstvJiK67i9txqcgOeT/406z+g4VyD2nb2rLL0PRjPF1TIGzcdcnV0JB9DfvrFN9zTU9jlmI2HOjMAjOt9GUZgRyOleuyNjyNMuZGULqcykXPIC/HWrbsfYUsyZ1Z0UkgZiQbg8wR+ANWLZu7gidXeRpSuoUhQoPbpxrbiw3k8LsZ8mWY8vubOyNlR4aNVRFRsozlVALG2tzxNbtZWpWrrpJLSOW3t7YrUWp0UxBRTtRSEFqLU6LUEhWotTtTpgK1FqdFAGNqLVlRagQrUWp2otQB5YnDrIjxt7royN4MpB+Rrne7OxxhNrNh3tMqDMbgqrrkEtiORyjyPCuk2qgY+QptuZgcrCOJlNr2IjjI05jTUcxesXNncbNfFb6mjreDWOyhfqyTly5jZmHVspFr6i1iGyi2gAvUXvuGXZ+KBS6tBKwkBBQ2izroOXWuB+13VHxbzRIt3BUWAK6MrCwAHWdbqLadIr2Fh1qiN4N5Y54MUDIoLYeZVjEiyHVGOpBuWLG5NhqdABYDjNeDoJnH5nN6cd2yrqdeqoF9WsNB32FYy1ubDa2Kw3/2Iv8A9VrUl3Ivwdp2JC0eHwyOLPHDErDsKxqCPUVD7K3ZlxiRGEIJOjs6j6t2ZSRnMl7WGZSQQSQDzqyqNR4/zrc3Wx8WGMUklwn0RCQqM7ElEGiqCSTlNbuVPZL9H/f+GHA/q2RO2PZ+YVEkcwnjziMsiM7gsVABVAfvDnzFhUTgN28RNGDGgcWZrh0AAVyCTmIsNK9MRiMfj5poMO5w2GlnchVieCNgTYGRQczsUCjKWy6WsBUfvh7Njg1sMS8vVBt0SIh6o4Kp0Fc3dLybtS/BXt5oUbLZkZ4pBG2R0ewLW0Kkg2PMaa1p7LwayTFTqqtm114GoiZCoOvBudu2hcWyBiHYOB1ejbQG41Y8CLX4X1tVgixRYQs4ZTZ4pCyHsOe4PqBU0m82PjVkztkY3cRFY2bTtsQPICq/sOV26Msb5gxa4HW8dO8cLVY8FleWKNkWxbUqZAToRY9a1rkHyo6XT0LalbPXdreODD4uOWV54o86NKjL0iPa4OcrYsNbgEHW57K197o8PiNoyYnDypNHM5ZRHfUswNmU6qwOmoqWwWxYJOlZlJXpnWPruOqtl7desGrVOycDBiBIZ0jyEEQvNECHDXucxuBw00OnGrfla7PsV/MT3XcstqLVpLt3CnhiID/14f8AyrbilVxdGDDtVgw9RXWTT8HNaaMrUWp0WpiMbUWrKigDG1OnaikA7UrVlRSJGNqdOimIVqLU6KAFainRTAKKYooAVqgdv7oQYt+lJaOQLlLIffA4BhcXtU/aio1KpaY5py9o5Nu3uscdFK6dGrRyZMriVr9W975qW0d1MdBoIEdSbfUKzFudjY3tVwxOzfyVh8VPhmJVmWQwugaxLBbK1/2uzkKg9m717RxpdYAvVAZv0aFVDrchio1FxoDwvXNrFE6lp7/Q3zkqu61r9SBwu72IkkMbYaRSEDlALMoJIBPSEaEg8+Ve+7m7bSbRMJ6n0d+ke+W6iORdLAkE3IHHS/dW3sPa+Inx0azTOBORG7QkQu2UMUBKW4Fj610LZWwYMLnMSkM/vOzF3bW9rnv17+d6lhwzb2v8iy5XPZkgvEeP861sJ7q90US/9pP4MK2b217Na1tnpaNb844W8QcNF/ceVbK+5P7mOfS/2NvCTlcRhha4eXITxynIxW/cStvEjtrf9pinJpwCC5A0W4rW2fbpo76dcDXhcmw+ZFe3tOU5YwTrkW/fWDmfcX4NvG9DOFYmPMSBza1u25pbQhyFlsAAzIOZOVspa/C1wa98WgAc87lvMVnjcNlDq3GMdHxvqoAOvjeqH5Lt9iew2ERWwuVQobZschC6Av8ARwxY9pLAk1u7OYieMqAWubAmwv391aJxKoNnsxADbNRbnvhkUfMWrCXGKoZ7iyoxJ49h4UpfdDa7Mkd5d6hBA8WFa7qpDTC3VN9cv7RJJvyvp3RWB3Bw8uFinaSUyyrnKjJYXvrcgnzqs7QjlaRwx6hlNzoCxJ7O6umbs2OCw9+UQsf7ev7tLk5KevYeCJnfuVRfZ7GTrIwHaMjW8h/WoLbOzX2biU6KQllCyJIoynnbTy4V1eIJrc6Xvc6i3PXnz11+YFVPaGyo8TtmGOW5Toeky8MxQM2U92bNfwNVYnVWp2W5OmYb0XxL2F+Nhe3C9tbedO1M0V6I4IrUU7UWoGK1FZUqBDtRasqVqRIVqLU7U7UAY2otTtTtTEY2p2p2otQArUWp2p2oAxtRananagCN2/sz6ThZ4Rozp1T+0CGX5gDzrmsKtgUdZ7rHN1jGoKGRbjqm2oUlACBYkXFxeuuCqVvBuBNiWzLic1hlRJowAg1sAyeP3aycjHVNVJpwZJlNUVrcPBdNi0mLxIsL5sruolY2Ngi3uRrx4aeVdYtXFNrbo4rC3MsbFB/ipaSPzI93ztWpg9r4mD9DNJGOxJGC/u3tVOPL8JdLRdkxfF+pM7uKMIyrGkTrfo1yI4OVso4a8COdjwJPC+vJsN7SMbFlDFJhYX6RLNfiesljWzjPajPIuVY1gv70iHO//KGFh5g1ZeeKW/7/ALKpwXL7HQdrbRETBciujIxZXxEUMtgrFsqnjZQTcdlQ+199ZsZhlZ4ndEvHHiSpUSgG13IBBYW1ZdO4Vz7FbyC7tGiZ2Ni5iRXsUW9ygFyWDeGlqkt38Y74cKxZYVlJMMWVUOqluIJufGseS3kZqiehEdiYS1znBJvYAqo8Ndax/J8rBjmyXyBVZs/SNIHITMDYNaM6HnppVt9o2CwsKwNhvpAifDjo1xLS3uXc3UN9nnppe/bVJTEq00iRX6JnYokvG3FQSOB5XHbUd7WyeiYwyTYwYaAKrvHEojUHo7xpnuCXIBYZ794ItV92Tuph4URmjDTZOuXOcAlesFX3bakVUtmY12lwcjDKYp40XSxKSYh1YHt1mdb91dJtW3ixL+p+TJyLpdkcdx0aqtzpaU69wYipXZu/0UWGigaN80Qy51KkEXv7pHDz8LVHnYc2LaRo8rqkjAR9PDG2uuqswNteNuXdWrjt1cfHGzvEFjUXOSWFrAdysSdPwrHlxu/bwasdqfcsMXtCgucyuO9VF/Unj43r22FtRMZtWGWFGEcWHdGJHu9V7EnlcsBrzrx3e9nM7HNiy0ag/owQXb0uAO/5c6nt1cCIMdtSNFyxq0AQa2H1bm1zz1NWYOM1at9iGbkJw5TLRalasqVq6xyxU6LU7UhmNFOigDKi1O1FIkK1FOnamIxp2p2ooAVqLU7UWoAVFO1FqAFRanRagQqLU7UUAK1Qe1ty8HibloxG5/xIrI3iRbKfMVPWotSaVLTJJue6OXbX9mGIS7QMs6/dNo5fQnKfXyqnYzZ8sLFJUaNxxV1Kt6GvoRRVY373Y+lYaWeFAZ8OnSsQt2kjUgMvfYNmHwntrFm48qeqTXizNvVHGKtGwFc4W6sV+sY2AUq2g43H4VuYbceNziF6YzSxR3RcNGXSRigZCrjNmXXsGul+Z9tgYJoolhlKwuzt+mdY1W5sC5PujTnWFNGykzS3l2jisRFA2JsRFmijyBVCJZSFCjQLo1h/a0BhMgOa5t8PD0q1bVnh6OWIyI1hcOhLRkjUWa3lVb2NBnZR437qf4ESez9sdFiIs5Ii6WKRjluVXOjtpx+wD69tdVwO28NPboZo5D91XXP+4et8q47i0JxBW3FWGnehrQbAtzVh4g/zq/FmePtopyYlkOy7V3dwcizO0MTSZWJbJchst7kAjXgapDbkpOryRyCO2JGFjjEZJc2jUG+a494sdORNV5MVi0jMaPKsbgZ0DNlY3ve3ba2vdSi23i4mBDMtpDJYMygMVykgAi11Fri2lF5Zt7aCMdQtbLBuJsVJsVioZgzrEhykO6aiVVvoeYNdMwmCjhXJGoReNlHE9pPEnvOtVX2a7NtBJi2bM+JYgi3uBHYG5J1JOvkKuVbcEpTsyZqbrQrUrVlStV5QK1KsrUZaAPM0V62pUhmVqVZUUEhWop2otQIVFZWpWoAKKdFACtRTtRQBjTtTooAVqLU7UWoEKinaigZkK99n7RfDsXjCs2UqA5YLqQbm2vKtcUrUqlUtMabl7RHnY02MmIxMzLHLISYcO7xxrma/VHAehPfXrvn7PNnwxDoocjWU5jJO7HjzZzepXZo+uj+MVL77wkwZrEhVW/nXJ5OOcdJSdHBbtN0fP+O2AohdlcZs7KsQHWYKASR5H5VqDD4SKIHNNO5Q2VEEMSsU0u7Es2VjfRQDbjY1v7TcrKWHFXDDxDXryx2FCpYcFaRB4LIyj5KKiuxPyQ+zOkzpcvlIJvdsp4i/qLeVdDj2u6lAyxuF6ozxISBbk3HlVEwMrKEB91wwQ8MuR2Y37dW+dWxjw8f5GnNOfAqlPyXx8DE1wY0I7DGhv8qjn3OwDEk4eME8coZAfFVIHyqYFO1ddyn5RzE2vDPDCYOOFBHEixovBEUKo58BXtavOXEonvEDu4n0Facu1h9lb97afIUnUyCl0b9qLVW9s7Rl6CZlJzCNsoXTW2lUzY+8uLhICu1gdY5LuvhY6jytVFcmU/BdPHbR1e1FeGzsas8SSroHF7fdPAr5G4ratWlPa2ijWjG1FZ0UBoxtRanai1IkK1OnRTAVqLU6KBCop0UAK1FqdFAhWop2p2oAVFFqLUAK1Onai1ABalWVKgDY2Z+mi+MVN75Ipi1JXqaW591QuzR9dF8Y/Gpze+wiW/NLX5d9czm+tG/jelnA8bAGxIS/VMoBJ5DNqfIXPlRjY/qoj9+JJDfjeSMSH5uaNtkLJMR9q8a8tZLqT5JnPkKse0dxsT+SYseJIzH9HifowshkCkIg14aXHpVD8ly8FHUAYfCn/NxQ9EiP+qrCZARp3VEYQquGjLRrJmlxMSuzuvRuVwxzKFIBOU/auOPdXWPZ77KsO2ESbHQv0rnMsZlZQEyjKWCHidTYnmNKi60S0WfZ+6TMqNI4UFQbIMx1HadB86ru9GLjR2gw4OWM2llJuzNwyg8gDppa5v2Vctob24SHNEjiadVIXD4ZWxEoIGgKRg5eXvWFcbx8+LErYd0GHYkMzYggkEoSpIU6XzdvPXhViz3T7sr+DK8IkAp5+OvrWjidtQxnKWBb7iAu/oOHnXkC86PLLI0jhxnQWSMIVCqQi9jCxvf3lrSxRVbMoAym5AFtOB+Rv5UdbYdKQNt6SXSOFsh4tLZLi/Jf71hNhI5GKjKPusLgg9nfzrU2pj2ysiaMQQGNwouO2oBZMWmWMAygnqhQZGNuQI17/KottkkjpG42JP1sB5dcDwOVv9NWy1Re7MythoyE6OQKFnQpkkWQKCwcWBvqDc8QwPOpQtXVxLUJHPyPdMKdKirSsLUWp2otURitRanaimArUWp2ooEKi1OimArU7UU6AFainai1ACop2otQAqKdqLUAKvXD4Z5GyoCzHkK87VL7rH85HwsPlUMldMtk4nqpI29mbuWkBdwHjCyGNRcjNe12OnFW9K9sbF080UcikRsiMY3sHGYG6sVPEdxqT2vtyHCKHmJAszaAsQqi7MR2C49RUHvI+MGKhODEDN1c64hpVDC7WCsgNjftrj5bq2nR0sczPZHP/a9sjDYaaMxxrGPo9wFFrsZGFyeJNra9gqK3N9rWXBtgMXHHKpAw+G6RF6BVEeUCcfaUuF1v9onQCtf2qbYxsrQ/TYPozqrIoBzK40OYNzFywBFc7wUIDKbg634/1o8ofuWOHCjpcJF1evj16tiygMsa6qWu1ze/Dsv2fQMm7qSfrc02L5GN36HDeH0eLKpHx5q+cYsVkx2FkJuEkSS/H3Xv/prs+1/adhYywjLTHXVAQn750qjLvfYnj1oucCxQpkiRIkHBI0VE/dWwql+0LY6zqJ4yBLGuVgSB0q8QAfvDW3aDbsqBj39xGKfIgZFt/hRNO/hxAHjerbsDc8YuGPEYlpOtmJjltnWzFetyHC9iG0PGq5ml3Jty+xyWTbAjYMujjqumXqMLWNxyBGhHmO7QlxzytliQ9bggvI3gLDWrLsrdxMbNI87syRgBEXo1UAsxAFlsBpyA41dcNg44hliRYx2IoW/jbj510cWB2urekY8mZQ9HOtlbqY9veRVW1vzhspt2ZQCR5irpsDYCYRPstKbl5AoB1+yp45R8+NS1qK3Y8Ew9+5kvNVdiNw4y4zEDlLDDL5q0kTfIR1I1Hy/r0XfhJr+U+Ht+JqRtVqK2KinRUhDFFJTWVQ2SMadO1FqYhWotTp2oAxtRasrU7UAY2otWVqLUwMaAKytRagBWotTtTtQBjai1ZWotQBjatTC7mQ4nFdIjSQTNmYyxuxDdQr1kJseqeVuXHhW7atvZmOEEnSZS1lYBQQCSR2nhVWaVcNaLMVOaTTLBtPd+PFJFDLKxaJQJMvRhpkcZWVwQbK+TiLHqmx415YicPioGAIDLGwDKysLs3FTqD3Gqxjts7UxMjLFJHg0Y5Uyqssg00zNbXrHll0NRe9Hs+kRBPJtDFyTBQekJVbEEnQDUDs62lci5paVHRmpfdHl7dML0rRIPfEDMo53EnZ3i4rjqxLlhA7Dm/eP8qmcRsRrzEuGyWzSSOFJzNYElj299QSOEY9dMy6r9tSQdBcXHrUkJnvPh8uJiQC2iqABzN/5mrBs7YjPDEyJL1o1PVWQ3uO22utV6DHlsUjNZ3SQBGS6xtZtGsRci9jawrsGyNr4SOGKFZhaONUvIGQtYWJNxbU6+dWxE2+70V3TldlspA3Wxa6xpKD25WQ+osalMNtXb2AicrJJ0AUhhKVnEYOmYA3ddTxuLc6vUUquMykMp4FSCPUVkVvWn5WWvJR8w9+CobsTSYWJmxcbQiRheax6IW0BlB60d7nrN1T2jnbKyK/376ixs+TD64azRc8I7ZVX/AID/AOH8B6vZlrRE9C0iiq63skrUWqP/AC7GP0iTxN918NO3o0asp8iawfFzz9WBHhU6NiZ0KMo/yoG6zN2Fgqj9rhU+pEdDwx6TFzuPdhjXDA8i5bpZLeH1Q8QeypK1eeDwaQxrGgIVe03Ykm5Zm5sSSSeZJr1NCBiopXoo2Bgtei0UVBDMqKKKkAU6KKBBToopgKnRRQAUUUUCCmKKKBjNY06KACiiigD1wf6SP41/iFSW+LHoV+D+Zoorncz1SbeN4Zwrb/GT/fKqoFGXhzNFFUMuRlsgfXR/Gv8AGtXWlRVdEi7bnfqv/Vf8Fqcoorr4fto5uX1sRoooq4rCiiikCCsWpUUmMwNFFFRA/9k="/>
          <p:cNvSpPr>
            <a:spLocks noChangeAspect="1" noChangeArrowheads="1"/>
          </p:cNvSpPr>
          <p:nvPr/>
        </p:nvSpPr>
        <p:spPr bwMode="auto">
          <a:xfrm>
            <a:off x="782638" y="4651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pic>
        <p:nvPicPr>
          <p:cNvPr id="28682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28" y="160338"/>
            <a:ext cx="1938337" cy="195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83" name="Picture 11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455" y="4693929"/>
            <a:ext cx="2850740" cy="1997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9937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4343400" cy="1782762"/>
          </a:xfrm>
        </p:spPr>
        <p:txBody>
          <a:bodyPr/>
          <a:lstStyle/>
          <a:p>
            <a:pPr eaLnBrk="1" hangingPunct="1">
              <a:defRPr/>
            </a:pPr>
            <a:r>
              <a:rPr lang="be-BY" sz="2800" b="1" dirty="0">
                <a:solidFill>
                  <a:schemeClr val="tx2">
                    <a:lumMod val="50000"/>
                  </a:schemeClr>
                </a:solidFill>
              </a:rPr>
              <a:t>Использование систем видеонаблюдения </a:t>
            </a:r>
            <a:br>
              <a:rPr lang="be-BY" sz="2800" b="1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be-BY" sz="2800" b="1" dirty="0">
                <a:solidFill>
                  <a:schemeClr val="tx2">
                    <a:lumMod val="50000"/>
                  </a:schemeClr>
                </a:solidFill>
              </a:rPr>
              <a:t>в милиции</a:t>
            </a:r>
            <a:endParaRPr lang="ru-RU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9699" name="Picture 8" descr="http://t0.gstatic.com/images?q=tbn:ANd9GcT3IkB1qj7Tskn5NpA02uH8X3aKUDBKO9j3Awr-SqXfqruRiTZfoPkFxecfF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91" y="2456656"/>
            <a:ext cx="3276600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10" descr="http://www.gazeta.dp.ua/images_news/00/240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3124200"/>
            <a:ext cx="4800600" cy="359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12" descr="http://fs.homegate.ru/file/8832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57200"/>
            <a:ext cx="32512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96047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be-BY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Наблюдение за порядком на д</a:t>
            </a:r>
            <a:r>
              <a:rPr lang="be-BY" sz="3200" b="1" dirty="0">
                <a:solidFill>
                  <a:srgbClr val="99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орогах</a:t>
            </a:r>
            <a:endParaRPr lang="ru-RU" sz="3200" b="1" dirty="0">
              <a:solidFill>
                <a:srgbClr val="99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0725" name="AutoShape 7" descr="data:image/jpg;base64,/9j/4AAQSkZJRgABAQAAAQABAAD/2wCEAAkGBhQSERQUEhQVFRUVFBUUFBQWFBQUFRUYFBQVFBcUFBgXGyYeFxkjGRQXHy8gJCcpLCwsFR4xNTAqNSYrLCkBCQoKDgwOGg8PGiokHR0sKSwpKSktKSksLCwsKSksKSkpKSkpKSwpKSkpKSkpKSwpKSkpKSwpKSkpKSwsKSkpKf/AABEIAHgAoAMBIgACEQEDEQH/xAAbAAABBQEBAAAAAAAAAAAAAAAAAQQFBgcDAv/EAD0QAAEDAQUFBAgEBAcAAAAAAAEAAhEDBAUSITEGQVFxkQcTIoEyQlJhgqGx0UNyksEVI2LhFCQzNFOi8P/EABoBAAIDAQEAAAAAAAAAAAAAAAABAgMEBQb/xAAjEQACAgEEAgMBAQAAAAAAAAAAAQIRAwQSITETURRBYTIF/9oADAMBAAIRAxEAPwCbQhC9CYgQhCAEAQlhCQgDCkPvLR8Q+6itp68UAB7c+WEhUz+JkGAHHkCVxNV/o5MWRwjE3YtNCcbbNFdaWDWowfED9FyfedEfiA8g4qhttVV2lN/SF7La59SObgFgl/qah+jQtLjLr/GqMgS8yQJwiM09e2FngstokEYRv1n6K6WK1nIO35k+86rXotdklKsj7Kc+CKjcR8hKhd857BIlhEIsQIQEJjESoQgACWEAJUhiQkXK3WoU6b3u0Y0uPkqNQ2kttpJFBmX9LZjzVWTLGHY1FvovyIVRpbO3tU/5R5QnFfZW9KDDVc92FniIc6QYz0Wf5kbJ+NktflLFSPuKgLnsgwA+909VNWS8RaLOTo6PEOGhlNLBYsVnGZAxumMpzOS4uvS+Qn7N+Bvxs8F7ZwsGN3AaDmVP1NhXspd9UewuAxd2DoP3KjKNEMyaICsltv8AqOpd0GNAcIL2jMhHij6IuUiu93G5eawgp7aKUNCbXmyMJ4tChOlJJDTbXJ4t189zQe8iSwZDjOQlVixW28bXnSDo/obA6qbttDvqL2+0IV+7LLv7mg9syfBPPDot8c03Gr6KJQW4zinsHetTN3eDm6P3S27Yq8LHTNd1QwzMjFi46iVv6hdr7OH2SqHCRhP0SWSV9icVRnV2W0VaYdvjxDgU7VK2WvkY3hzsOH0sicpEGB0V1a4EAjQiV2YStGT7EhC9LypgekIQgDhbbP3lN7Paa5vUJ52SXOaDqjXRiwDTd4iuSmdiagbaK0kDwN1Mb1i1cVsssxvkvOFRe0tIOs1UHQtIPRPXW5g1cOsqNvy3sNF4BkkLmJGl9GA3BegbWc2cMNcNJyA+a0m4rgdVsYLIJNR+UxliI1WS2SmO+c7f4x5FpWx9nV3VnWUNc4MjOAC4+OTnnGiz6vHklUofRPFJJV7PA2NrbywfEntHZZwEPqsHIqxjZ7jUd0aPuujdnmb3P/VH0WatS+6JXErTtmaZ9KuPIKJ277umyhg0zYTEbpEq/C4aO9pPNzvuqH2qXUxooYAGyXAgb9NULBlck5PoakipWCtBhaXsHWAbVEjVp+SyGw2gh5Y7UEweI+4Upel+VabWNp4h4SSWOLcgYgxrqupBJlM21RuT7cwauHVRG0N503Weq0OBOE5T8+SwZu0j6ji1znAjc57zlxzcm9pvF84Q6MQIJGWXAlTUY32V3Jro92Czw97miSWOEcSHAhaDdzCKTA4Q4MEjgeCz26a5xgHUOHnK0pdXFTXBnapghKhWiFQkSoARRN9Wx9M0xSxB9RxktIBhrSYzCl1GXvDXUarsm03uxHgHMLfqoTVqgKvX2mfjwVH1ROhdUdB6Jvbb0IaYcQT4ZBJOfvJXTam02asCWEl3uaRn7QKqrKDs8ycly57k6Rpio0PgwscQeYK2S4tqf8LQH8pz5YxxdIDR4QIWOUS4gNdnGQO8LTqNQNpAEThYAffDVZixOcWmRllUWSr+1k7qTRzcT9AmNo7Vq24Ux8JP1Kyy9L0cXnu24W7hqmDrfUIzPyWOUGi9STRp9ftNtbtKjRyY1RFv2pq2ggV6hfhMtmBhPEQqGbS/TEUMxE5yeqSi0Flvr2WTiHGZ4H2k6p2xuJveENIY9rp0MlpBHuOaZbK1SHHGfDhgA8Z3SpS/HUqjQw+nmWZdVp8UXymVeRp1RVb/ALOyZpPBO6NddHKO7pw9bFlMiRB4Z6q5U9jXETiHTzXC7Lhx1SxxiGYyYIgh2EjPVNYeh7yNummalWm0jxceJGa0sBQ1l2XYx7HgmWOke/KFNLfhhtVGeTtghCFeRFQlIQEAImt6WEVqRYd8HoZTsoSfPAFUbsXPpP6LnYNkgajw8uDWwAYiTJ04iFb4QVS8KJKRWrluCn4iZxsqOaRuEHKPIgqcNiEQSSPeU3Z4LS4bqrA8fmp+F3/UhSKmopCZHm56QaYY3Q7vcs3rsEmGjXetXIUFa9j6TwQC5sumRu9w9yzZ8O7+S3HOjOn1iJyGS60ahn0h0CthummwlsAwYzAnJQG01JtOk19OAe9cw5f04gubtZosd2V/hJJzkQplljFQ03E6DrOWaqwpVHXe2q0kuFZzXRGQjIq+XBdv+XpF84sAJz3/APoV+LFJyT+iEppImAOCj7GMVorv4YKQ+EYnfNykQo+5M21He1Xqno7D+y6pl/SQKISwgqYhEISwgBUgSoSACgIQmAIQhAEde3hdRqexVAPKoCw/MhSCa3rQx0ajRqWkjmMx8wuljr46bHj1mg9QooZ2JVGtu08HxPdOfhBga71c7W6GOzA8JAJyEkQFkV4gtdx1B58Vj1UmuEW4kn2TL9rR7Iz1mSvJv+jUyewRM5ZiYiY5Ks0bHIJSUiWgtjWN3BYGpdl/Bp+zXdua+m1o7siSIEEuyPLJSV3VDTPcP3D+U722DQfmGnRVnYKi/G52eHBBO4nKPNXC22IVG4TkdWuGrXDQhdPT/wAJszZO6O6j7g/0AeLqh61HLvd9R5aRUEOYcJO52Uhw5rjcH+3ZzeD+ty0dshVEghEoUhCL0kCEAekIlCQAkKVIgYBCVCYhIUddXg7ykfw3nD+R/ib9SPJSSZ2qxkvFSm4NeBhMiQ5usOHPRIZ0tNvo0gO/YHtdkATGYznJcHW+7Ha0COT/ALqp7eGs1tLE4Okuya0gCAN8yVTjbXjisGZrdzZdBcGsGx3U71agn8q8u2WuswWvcJ4gfsVlQvN67fxp3FU3EnTNYstw2VgApWpzQPVIMdJTxt0g+jbKfmCsdF+uG8rvT2jcN56qyOSuNwnH8NdFwVvVtFA+f9lys2zNpptwsNJwlx9MescR+ZWXM2qd7R6rsza1/tFSWRrpkK/DT3XRbB+E08nBeHWO1DWzu8is6pbbVB656lO6faFWByqH9RU1ml7QtiLs7vm+lQqDyXF1vI1p1B8KrVLtOrj8R3Up3T7U6+988wD+yn5pfgtiLOiEIWkrCEIQgARCEIAEQhCAPFSiHZOAPMSm1S6KLtaTD8ISIScU+wsir/uWzU7PVqGkyWsJBAjPQfMqqbC3DTtPemq2WtDQM48R/sEIWacI+RKi2Le0stfYKygEw4AAk+LcM1WLBdDa9ZtnaIYMVR7oBcBoM+OiEJZMUbXARk6Jqp2aM3VXDmAU3f2aHdWHm0oQrPjwIrJI4VOzSruqM+f2Tep2dWgaFh+I/ZCFXLTwJb2N37B2oeqDycE3fshah+G7ySIVLxRQ/Iz/2Q=="/>
          <p:cNvSpPr>
            <a:spLocks noChangeAspect="1" noChangeArrowheads="1"/>
          </p:cNvSpPr>
          <p:nvPr/>
        </p:nvSpPr>
        <p:spPr bwMode="auto">
          <a:xfrm>
            <a:off x="173038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30726" name="AutoShape 9" descr="data:image/jpg;base64,/9j/4AAQSkZJRgABAQAAAQABAAD/2wCEAAkGBhQSERQUEhQVFRUVFBUUFBQWFBQUFRUYFBQVFBcUFBgXGyYeFxkjGRQXHy8gJCcpLCwsFR4xNTAqNSYrLCkBCQoKDgwOGg8PGiokHR0sKSwpKSktKSksLCwsKSksKSkpKSkpKSwpKSkpKSkpKSwpKSkpKSwpKSkpKSwsKSkpKf/AABEIAHgAoAMBIgACEQEDEQH/xAAbAAABBQEBAAAAAAAAAAAAAAAAAQQFBgcDAv/EAD0QAAEDAQUFBAgEBAcAAAAAAAEAAhEDBAUSITEGQVFxkQcTIoEyQlJhgqGx0UNyksEVI2LhFCQzNFOi8P/EABoBAAIDAQEAAAAAAAAAAAAAAAABAgMEBQb/xAAjEQACAgEEAgMBAQAAAAAAAAAAAQIRAwQSITETURRBYTIF/9oADAMBAAIRAxEAPwCbQhC9CYgQhCAEAQlhCQgDCkPvLR8Q+6itp68UAB7c+WEhUz+JkGAHHkCVxNV/o5MWRwjE3YtNCcbbNFdaWDWowfED9FyfedEfiA8g4qhttVV2lN/SF7La59SObgFgl/qah+jQtLjLr/GqMgS8yQJwiM09e2FngstokEYRv1n6K6WK1nIO35k+86rXotdklKsj7Kc+CKjcR8hKhd857BIlhEIsQIQEJjESoQgACWEAJUhiQkXK3WoU6b3u0Y0uPkqNQ2kttpJFBmX9LZjzVWTLGHY1FvovyIVRpbO3tU/5R5QnFfZW9KDDVc92FniIc6QYz0Wf5kbJ+NktflLFSPuKgLnsgwA+909VNWS8RaLOTo6PEOGhlNLBYsVnGZAxumMpzOS4uvS+Qn7N+Bvxs8F7ZwsGN3AaDmVP1NhXspd9UewuAxd2DoP3KjKNEMyaICsltv8AqOpd0GNAcIL2jMhHij6IuUiu93G5eawgp7aKUNCbXmyMJ4tChOlJJDTbXJ4t189zQe8iSwZDjOQlVixW28bXnSDo/obA6qbttDvqL2+0IV+7LLv7mg9syfBPPDot8c03Gr6KJQW4zinsHetTN3eDm6P3S27Yq8LHTNd1QwzMjFi46iVv6hdr7OH2SqHCRhP0SWSV9icVRnV2W0VaYdvjxDgU7VK2WvkY3hzsOH0sicpEGB0V1a4EAjQiV2YStGT7EhC9LypgekIQgDhbbP3lN7Paa5vUJ52SXOaDqjXRiwDTd4iuSmdiagbaK0kDwN1Mb1i1cVsssxvkvOFRe0tIOs1UHQtIPRPXW5g1cOsqNvy3sNF4BkkLmJGl9GA3BegbWc2cMNcNJyA+a0m4rgdVsYLIJNR+UxliI1WS2SmO+c7f4x5FpWx9nV3VnWUNc4MjOAC4+OTnnGiz6vHklUofRPFJJV7PA2NrbywfEntHZZwEPqsHIqxjZ7jUd0aPuujdnmb3P/VH0WatS+6JXErTtmaZ9KuPIKJ277umyhg0zYTEbpEq/C4aO9pPNzvuqH2qXUxooYAGyXAgb9NULBlck5PoakipWCtBhaXsHWAbVEjVp+SyGw2gh5Y7UEweI+4Upel+VabWNp4h4SSWOLcgYgxrqupBJlM21RuT7cwauHVRG0N503Weq0OBOE5T8+SwZu0j6ji1znAjc57zlxzcm9pvF84Q6MQIJGWXAlTUY32V3Jro92Czw97miSWOEcSHAhaDdzCKTA4Q4MEjgeCz26a5xgHUOHnK0pdXFTXBnapghKhWiFQkSoARRN9Wx9M0xSxB9RxktIBhrSYzCl1GXvDXUarsm03uxHgHMLfqoTVqgKvX2mfjwVH1ROhdUdB6Jvbb0IaYcQT4ZBJOfvJXTam02asCWEl3uaRn7QKqrKDs8ycly57k6Rpio0PgwscQeYK2S4tqf8LQH8pz5YxxdIDR4QIWOUS4gNdnGQO8LTqNQNpAEThYAffDVZixOcWmRllUWSr+1k7qTRzcT9AmNo7Vq24Ux8JP1Kyy9L0cXnu24W7hqmDrfUIzPyWOUGi9STRp9ftNtbtKjRyY1RFv2pq2ggV6hfhMtmBhPEQqGbS/TEUMxE5yeqSi0Flvr2WTiHGZ4H2k6p2xuJveENIY9rp0MlpBHuOaZbK1SHHGfDhgA8Z3SpS/HUqjQw+nmWZdVp8UXymVeRp1RVb/ALOyZpPBO6NddHKO7pw9bFlMiRB4Z6q5U9jXETiHTzXC7Lhx1SxxiGYyYIgh2EjPVNYeh7yNummalWm0jxceJGa0sBQ1l2XYx7HgmWOke/KFNLfhhtVGeTtghCFeRFQlIQEAImt6WEVqRYd8HoZTsoSfPAFUbsXPpP6LnYNkgajw8uDWwAYiTJ04iFb4QVS8KJKRWrluCn4iZxsqOaRuEHKPIgqcNiEQSSPeU3Z4LS4bqrA8fmp+F3/UhSKmopCZHm56QaYY3Q7vcs3rsEmGjXetXIUFa9j6TwQC5sumRu9w9yzZ8O7+S3HOjOn1iJyGS60ahn0h0CthummwlsAwYzAnJQG01JtOk19OAe9cw5f04gubtZosd2V/hJJzkQplljFQ03E6DrOWaqwpVHXe2q0kuFZzXRGQjIq+XBdv+XpF84sAJz3/APoV+LFJyT+iEppImAOCj7GMVorv4YKQ+EYnfNykQo+5M21He1Xqno7D+y6pl/SQKISwgqYhEISwgBUgSoSACgIQmAIQhAEde3hdRqexVAPKoCw/MhSCa3rQx0ajRqWkjmMx8wuljr46bHj1mg9QooZ2JVGtu08HxPdOfhBga71c7W6GOzA8JAJyEkQFkV4gtdx1B58Vj1UmuEW4kn2TL9rR7Iz1mSvJv+jUyewRM5ZiYiY5Ks0bHIJSUiWgtjWN3BYGpdl/Bp+zXdua+m1o7siSIEEuyPLJSV3VDTPcP3D+U722DQfmGnRVnYKi/G52eHBBO4nKPNXC22IVG4TkdWuGrXDQhdPT/wAJszZO6O6j7g/0AeLqh61HLvd9R5aRUEOYcJO52Uhw5rjcH+3ZzeD+ty0dshVEghEoUhCL0kCEAekIlCQAkKVIgYBCVCYhIUddXg7ykfw3nD+R/ib9SPJSSZ2qxkvFSm4NeBhMiQ5usOHPRIZ0tNvo0gO/YHtdkATGYznJcHW+7Ha0COT/ALqp7eGs1tLE4Okuya0gCAN8yVTjbXjisGZrdzZdBcGsGx3U71agn8q8u2WuswWvcJ4gfsVlQvN67fxp3FU3EnTNYstw2VgApWpzQPVIMdJTxt0g+jbKfmCsdF+uG8rvT2jcN56qyOSuNwnH8NdFwVvVtFA+f9lys2zNpptwsNJwlx9MescR+ZWXM2qd7R6rsza1/tFSWRrpkK/DT3XRbB+E08nBeHWO1DWzu8is6pbbVB656lO6faFWByqH9RU1ml7QtiLs7vm+lQqDyXF1vI1p1B8KrVLtOrj8R3Up3T7U6+988wD+yn5pfgtiLOiEIWkrCEIQgARCEIAEQhCAPFSiHZOAPMSm1S6KLtaTD8ISIScU+wsir/uWzU7PVqGkyWsJBAjPQfMqqbC3DTtPemq2WtDQM48R/sEIWacI+RKi2Le0stfYKygEw4AAk+LcM1WLBdDa9ZtnaIYMVR7oBcBoM+OiEJZMUbXARk6Jqp2aM3VXDmAU3f2aHdWHm0oQrPjwIrJI4VOzSruqM+f2Tep2dWgaFh+I/ZCFXLTwJb2N37B2oeqDycE3fshah+G7ySIVLxRQ/Iz/2Q=="/>
          <p:cNvSpPr>
            <a:spLocks noChangeAspect="1" noChangeArrowheads="1"/>
          </p:cNvSpPr>
          <p:nvPr/>
        </p:nvSpPr>
        <p:spPr bwMode="auto">
          <a:xfrm>
            <a:off x="325438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pic>
        <p:nvPicPr>
          <p:cNvPr id="30727" name="Picture 11" descr="http://xauto.com.ua/contimg/articles/03_2009/02_03_09/_.jpg?rnd=oeQzwZk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427" y="4114800"/>
            <a:ext cx="3191182" cy="2552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8" name="Picture 13" descr="http://img.sunhome.ru/UsersGallery/journal/072010178420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760" y="1149792"/>
            <a:ext cx="3828802" cy="2871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9" name="Picture 15" descr="http://t1.gstatic.com/images?q=tbn:ANd9GcQ6-J1g1S-smDnQg4CSQRjgW04a-r5xMBPkKi8FXbvCGqu4MIu05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06" y="1171915"/>
            <a:ext cx="3656012" cy="2849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43372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be-BY" sz="34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Система видеонаблюдения в зоопарке</a:t>
            </a:r>
            <a:endParaRPr lang="ru-RU" sz="34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1748" name="AutoShape 7" descr="data:image/jpg;base64,/9j/4AAQSkZJRgABAQAAAQABAAD/2wCEAAkGBhQQEBQUExMWFBUVGBIVGBUVFRcVFRUVGBUcHRQVHhIXJyceFxovGRUYHy8gIyg1LCwsFR4xNTAqNSYsLCkBCQoKDQwOGA8PFCkYHBwpKSkpLSksKSkpKSwpKSkpKSkpLCkpKSksLCkpKSksKSkpKSksKSwpKSkpKSkpLCkpKf/AABEIAEIAWQMBIgACEQEDEQH/xAAcAAABBAMBAAAAAAAAAAAAAAAGAAIFBwEDBAj/xAA7EAACAQIDBAcEBgsAAAAAAAABAgADEQQSIQUGMVETIkFhcZGxBySBwTI0QnKh8BQVI1ODorK00eHi/8QAFwEAAwEAAAAAAAAAAAAAAAAAAAECA//EABoRAQEBAQADAAAAAAAAAAAAAAABEQIhMVH/2gAMAwEAAhEDEQA/ALlSPURAR45QBCZyzIEWaIMWmbTIMV4wQitFFAMESE3vX3RvFfWTkh96x7o/ivrFTitqa6ax+SKi1jpe+s39L3H8JjTWiBeeed6vaTtBsRVRa9REFSqqpRy07BWsLvYkm3HWeh1nnjb+zVGPxdO4JNauRbXKKgBS44jTWadXBz59hjEbcxL6tXcntz4mqR+LcfCMTa9YMoStdiQotVqE3PD7UG1/xJTZNIFke1itWlrxBGcdkLLFSvTPs628+JwKNU1dWemx526yfyOvxvClK1zK79mu0FTp6THIQabKrsOsCGHV05Kt+PZDym+o/wBfKOJsdwEbHCNaUkpE71D3Wp8PWS0iN6x7pV8B6iKhX1PTU+Ud+lCasOM3eZ0fovdMaazhAnf7dykFGJSmBUzqKjji6kWXMTxAIENQY4oCLEAjkRceU2s2FPbzHT9mozG+JAF/3YOnxYDhO5dwsPTsamKN1IPGmgBFtcpBtr4z0FjNiUKysr0kIZWU9UA2ZSD1hqNDKL9o2zP1VjsmDzolVKVQ2UVCGDNoHe5UdUXA4yLOvrSWfB5u9tHDGkUZ6ZJcnK5Ugmwto+hPGFOxMMge6WtbgDw+F7D4CVvhdhIdn4PGkHpq2IpNVJstlNRwyZVsALDhaXFQwyILKoXwAGkfOl03iZjQZi8tBSJ3s+p1vuj+oSWkDvrj0p4OoGIBYBVF9WJYcPhFQr/BPp+eU6b984dmkm9uz1ndYzHTxZgaPVpoVpsDTcm68rD2qbMxFSvTekh6PIM1UEAKy3KoQb2ubDgfpSy8059pbLpYlMlZFqLcGzDS44HmIsOAVMM/6ltUUI9OqrlA4fKOlJBuOFw0sXD1MyK3MA+Yv84FbZ2auEDJTXLRqKQF1YZgMxUDtYZbgdus6Nmb6LTpKjYfFEqMulHhbQDj3SYqjERtSoFBJNgO0waO/SdmGxR/hgfOQGO27VxNW1SjXFEfYpIekPIMxtlHeP8AqVqZBFit46lVzTwadIwNmqNpTTxbX0J7oMb6bpqaBrYvFO1VevTUHJSzIC7LlNy3VVuJHhJbDb9UKSrTTC1lHBVy0xc2vpr1tOUit895BiKCoEKrUpVz1wt8xw7lDpw0J85N8gMbKfOLjXv0I56eclOh/NhBjcZr4Vb9gA8hb5QlsvM+czswas9Y8RRTcmwRyxRQCL3nQNhawYAjo72IuLhhY2PbeUI+28QtUha9VRpoKjgcOQMUUmmsXdvEM9JS7MxN7liSTqe0wgfTKRodNR4zEURgLYKAvhyQDaqbXHD9j2cp17d+hQ+7U/tmmYoHQ1uF9WHjCaKKR0h//9k="/>
          <p:cNvSpPr>
            <a:spLocks noChangeAspect="1" noChangeArrowheads="1"/>
          </p:cNvSpPr>
          <p:nvPr/>
        </p:nvSpPr>
        <p:spPr bwMode="auto">
          <a:xfrm>
            <a:off x="173038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31749" name="AutoShape 9" descr="data:image/jpg;base64,/9j/4AAQSkZJRgABAQAAAQABAAD/2wCEAAkGBhQQEBQUExMWFBUVGBIVGBUVFRcVFRUVGBUcHRQVHhIXJyceFxovGRUYHy8gIyg1LCwsFR4xNTAqNSYsLCkBCQoKDQwOGA8PFCkYHBwpKSkpLSksKSkpKSwpKSkpKSkpLCkpKSksLCkpKSksKSkpKSksKSwpKSkpKSkpLCkpKf/AABEIAEIAWQMBIgACEQEDEQH/xAAcAAABBAMBAAAAAAAAAAAAAAAGAAIFBwEDBAj/xAA7EAACAQIDBAcEBgsAAAAAAAABAgADEQQSIQUGMVETIkFhcZGxBySBwTI0QnKh8BQVI1ODorK00eHi/8QAFwEAAwEAAAAAAAAAAAAAAAAAAAECA//EABoRAQEBAQADAAAAAAAAAAAAAAABEQIhMVH/2gAMAwEAAhEDEQA/ALlSPURAR45QBCZyzIEWaIMWmbTIMV4wQitFFAMESE3vX3RvFfWTkh96x7o/ivrFTitqa6ax+SKi1jpe+s39L3H8JjTWiBeeed6vaTtBsRVRa9REFSqqpRy07BWsLvYkm3HWeh1nnjb+zVGPxdO4JNauRbXKKgBS44jTWadXBz59hjEbcxL6tXcntz4mqR+LcfCMTa9YMoStdiQotVqE3PD7UG1/xJTZNIFke1itWlrxBGcdkLLFSvTPs628+JwKNU1dWemx526yfyOvxvClK1zK79mu0FTp6THIQabKrsOsCGHV05Kt+PZDym+o/wBfKOJsdwEbHCNaUkpE71D3Wp8PWS0iN6x7pV8B6iKhX1PTU+Ud+lCasOM3eZ0fovdMaazhAnf7dykFGJSmBUzqKjji6kWXMTxAIENQY4oCLEAjkRceU2s2FPbzHT9mozG+JAF/3YOnxYDhO5dwsPTsamKN1IPGmgBFtcpBtr4z0FjNiUKysr0kIZWU9UA2ZSD1hqNDKL9o2zP1VjsmDzolVKVQ2UVCGDNoHe5UdUXA4yLOvrSWfB5u9tHDGkUZ6ZJcnK5Ugmwto+hPGFOxMMge6WtbgDw+F7D4CVvhdhIdn4PGkHpq2IpNVJstlNRwyZVsALDhaXFQwyILKoXwAGkfOl03iZjQZi8tBSJ3s+p1vuj+oSWkDvrj0p4OoGIBYBVF9WJYcPhFQr/BPp+eU6b984dmkm9uz1ndYzHTxZgaPVpoVpsDTcm68rD2qbMxFSvTekh6PIM1UEAKy3KoQb2ubDgfpSy8059pbLpYlMlZFqLcGzDS44HmIsOAVMM/6ltUUI9OqrlA4fKOlJBuOFw0sXD1MyK3MA+Yv84FbZ2auEDJTXLRqKQF1YZgMxUDtYZbgdus6Nmb6LTpKjYfFEqMulHhbQDj3SYqjERtSoFBJNgO0waO/SdmGxR/hgfOQGO27VxNW1SjXFEfYpIekPIMxtlHeP8AqVqZBFit46lVzTwadIwNmqNpTTxbX0J7oMb6bpqaBrYvFO1VevTUHJSzIC7LlNy3VVuJHhJbDb9UKSrTTC1lHBVy0xc2vpr1tOUit895BiKCoEKrUpVz1wt8xw7lDpw0J85N8gMbKfOLjXv0I56eclOh/NhBjcZr4Vb9gA8hb5QlsvM+czswas9Y8RRTcmwRyxRQCL3nQNhawYAjo72IuLhhY2PbeUI+28QtUha9VRpoKjgcOQMUUmmsXdvEM9JS7MxN7liSTqe0wgfTKRodNR4zEURgLYKAvhyQDaqbXHD9j2cp17d+hQ+7U/tmmYoHQ1uF9WHjCaKKR0h//9k="/>
          <p:cNvSpPr>
            <a:spLocks noChangeAspect="1" noChangeArrowheads="1"/>
          </p:cNvSpPr>
          <p:nvPr/>
        </p:nvSpPr>
        <p:spPr bwMode="auto">
          <a:xfrm>
            <a:off x="325438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31750" name="AutoShape 11" descr="data:image/jpg;base64,/9j/4AAQSkZJRgABAQAAAQABAAD/2wCEAAkGBhQQEBQUExMWFBUVGBIVGBUVFRcVFRUVGBUcHRQVHhIXJyceFxovGRUYHy8gIyg1LCwsFR4xNTAqNSYsLCkBCQoKDQwOGA8PFCkYHBwpKSkpLSksKSkpKSwpKSkpKSkpLCkpKSksLCkpKSksKSkpKSksKSwpKSkpKSkpLCkpKf/AABEIAEIAWQMBIgACEQEDEQH/xAAcAAABBAMBAAAAAAAAAAAAAAAGAAIFBwEDBAj/xAA7EAACAQIDBAcEBgsAAAAAAAABAgADEQQSIQUGMVETIkFhcZGxBySBwTI0QnKh8BQVI1ODorK00eHi/8QAFwEAAwEAAAAAAAAAAAAAAAAAAAECA//EABoRAQEBAQADAAAAAAAAAAAAAAABEQIhMVH/2gAMAwEAAhEDEQA/ALlSPURAR45QBCZyzIEWaIMWmbTIMV4wQitFFAMESE3vX3RvFfWTkh96x7o/ivrFTitqa6ax+SKi1jpe+s39L3H8JjTWiBeeed6vaTtBsRVRa9REFSqqpRy07BWsLvYkm3HWeh1nnjb+zVGPxdO4JNauRbXKKgBS44jTWadXBz59hjEbcxL6tXcntz4mqR+LcfCMTa9YMoStdiQotVqE3PD7UG1/xJTZNIFke1itWlrxBGcdkLLFSvTPs628+JwKNU1dWemx526yfyOvxvClK1zK79mu0FTp6THIQabKrsOsCGHV05Kt+PZDym+o/wBfKOJsdwEbHCNaUkpE71D3Wp8PWS0iN6x7pV8B6iKhX1PTU+Ud+lCasOM3eZ0fovdMaazhAnf7dykFGJSmBUzqKjji6kWXMTxAIENQY4oCLEAjkRceU2s2FPbzHT9mozG+JAF/3YOnxYDhO5dwsPTsamKN1IPGmgBFtcpBtr4z0FjNiUKysr0kIZWU9UA2ZSD1hqNDKL9o2zP1VjsmDzolVKVQ2UVCGDNoHe5UdUXA4yLOvrSWfB5u9tHDGkUZ6ZJcnK5Ugmwto+hPGFOxMMge6WtbgDw+F7D4CVvhdhIdn4PGkHpq2IpNVJstlNRwyZVsALDhaXFQwyILKoXwAGkfOl03iZjQZi8tBSJ3s+p1vuj+oSWkDvrj0p4OoGIBYBVF9WJYcPhFQr/BPp+eU6b984dmkm9uz1ndYzHTxZgaPVpoVpsDTcm68rD2qbMxFSvTekh6PIM1UEAKy3KoQb2ubDgfpSy8059pbLpYlMlZFqLcGzDS44HmIsOAVMM/6ltUUI9OqrlA4fKOlJBuOFw0sXD1MyK3MA+Yv84FbZ2auEDJTXLRqKQF1YZgMxUDtYZbgdus6Nmb6LTpKjYfFEqMulHhbQDj3SYqjERtSoFBJNgO0waO/SdmGxR/hgfOQGO27VxNW1SjXFEfYpIekPIMxtlHeP8AqVqZBFit46lVzTwadIwNmqNpTTxbX0J7oMb6bpqaBrYvFO1VevTUHJSzIC7LlNy3VVuJHhJbDb9UKSrTTC1lHBVy0xc2vpr1tOUit895BiKCoEKrUpVz1wt8xw7lDpw0J85N8gMbKfOLjXv0I56eclOh/NhBjcZr4Vb9gA8hb5QlsvM+czswas9Y8RRTcmwRyxRQCL3nQNhawYAjo72IuLhhY2PbeUI+28QtUha9VRpoKjgcOQMUUmmsXdvEM9JS7MxN7liSTqe0wgfTKRodNR4zEURgLYKAvhyQDaqbXHD9j2cp17d+hQ+7U/tmmYoHQ1uF9WHjCaKKR0h//9k="/>
          <p:cNvSpPr>
            <a:spLocks noChangeAspect="1" noChangeArrowheads="1"/>
          </p:cNvSpPr>
          <p:nvPr/>
        </p:nvSpPr>
        <p:spPr bwMode="auto">
          <a:xfrm>
            <a:off x="477838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pic>
        <p:nvPicPr>
          <p:cNvPr id="31751" name="Picture 13" descr="http://t3.gstatic.com/images?q=tbn:ANd9GcTY47IZi55Jqq9mW_6IX9loj-nPUtR8AVGad2Y4LnELKX3S54vlf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8" y="3352800"/>
            <a:ext cx="278130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2" name="Picture 15" descr="http://t2.gstatic.com/images?q=tbn:ANd9GcS4_2fhvWF4oyUGygYQf9D_OBboBjyGSaAkd78Y4KmavWG4Z_wcP-3GsBP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1752600"/>
            <a:ext cx="170497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3" name="Picture 17" descr="http://t2.gstatic.com/images?q=tbn:ANd9GcRIRooFfsmgsvj2artofWj_htJ791j1JGx-wOQoZBOqxHma_REri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309813"/>
            <a:ext cx="4683125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56521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2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4" t="63248" r="48718" b="24786"/>
          <a:stretch>
            <a:fillRect/>
          </a:stretch>
        </p:blipFill>
        <p:spPr bwMode="auto">
          <a:xfrm>
            <a:off x="5380640" y="4626769"/>
            <a:ext cx="2667000" cy="198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3" name="WordArt 14"/>
          <p:cNvSpPr>
            <a:spLocks noChangeArrowheads="1" noChangeShapeType="1" noTextEdit="1"/>
          </p:cNvSpPr>
          <p:nvPr/>
        </p:nvSpPr>
        <p:spPr bwMode="auto">
          <a:xfrm>
            <a:off x="457200" y="4762500"/>
            <a:ext cx="4933950" cy="17145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ru-RU" sz="3600" kern="10" dirty="0">
              <a:ln w="19050">
                <a:solidFill>
                  <a:srgbClr val="99CCFF"/>
                </a:solidFill>
                <a:round/>
                <a:headEnd/>
                <a:tailEnd/>
              </a:ln>
              <a:solidFill>
                <a:srgbClr val="0066CC"/>
              </a:solidFill>
              <a:effectLst>
                <a:outerShdw dist="35921" dir="2700000" algn="ctr" rotWithShape="0">
                  <a:srgbClr val="990000"/>
                </a:outerShdw>
              </a:effectLst>
              <a:latin typeface="Impact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914400" y="533400"/>
            <a:ext cx="7010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e-BY" sz="2400" dirty="0">
                <a:solidFill>
                  <a:schemeClr val="tx2">
                    <a:lumMod val="50000"/>
                  </a:schemeClr>
                </a:solidFill>
              </a:rPr>
              <a:t>Система видеонаблюдения в детском саду</a:t>
            </a:r>
            <a:endParaRPr lang="ru-RU" sz="2400" dirty="0"/>
          </a:p>
        </p:txBody>
      </p:sp>
      <p:pic>
        <p:nvPicPr>
          <p:cNvPr id="3277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219200"/>
            <a:ext cx="5629275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228600" y="4953000"/>
            <a:ext cx="502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e-BY" sz="2400" dirty="0">
                <a:solidFill>
                  <a:schemeClr val="tx2">
                    <a:lumMod val="50000"/>
                  </a:schemeClr>
                </a:solidFill>
              </a:rPr>
              <a:t>Система видеонаблюдения помогает при уборке урожая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394133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be-BY" sz="3400" b="1" dirty="0">
                <a:solidFill>
                  <a:schemeClr val="tx2">
                    <a:lumMod val="50000"/>
                  </a:schemeClr>
                </a:solidFill>
              </a:rPr>
              <a:t>Система видеонаблюдения в сельском хозяйстве</a:t>
            </a:r>
            <a:endParaRPr lang="ru-RU" sz="3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400175"/>
            <a:ext cx="5005175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961886"/>
            <a:ext cx="4448175" cy="2896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37792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382648" y="228600"/>
            <a:ext cx="7620000" cy="1143000"/>
          </a:xfrm>
        </p:spPr>
        <p:txBody>
          <a:bodyPr/>
          <a:lstStyle/>
          <a:p>
            <a:pPr algn="ctr"/>
            <a:r>
              <a:rPr lang="be-BY" altLang="ru-RU" sz="4800" b="1" dirty="0">
                <a:solidFill>
                  <a:srgbClr val="660033"/>
                </a:solidFill>
              </a:rPr>
              <a:t>Документ-камеры </a:t>
            </a:r>
            <a:endParaRPr lang="ru-RU" dirty="0"/>
          </a:p>
        </p:txBody>
      </p:sp>
      <p:sp>
        <p:nvSpPr>
          <p:cNvPr id="34818" name="Rectangle 3"/>
          <p:cNvSpPr>
            <a:spLocks noGrp="1" noChangeArrowheads="1"/>
          </p:cNvSpPr>
          <p:nvPr>
            <p:ph idx="1"/>
          </p:nvPr>
        </p:nvSpPr>
        <p:spPr>
          <a:xfrm>
            <a:off x="4572000" y="1600200"/>
            <a:ext cx="3505200" cy="4800600"/>
          </a:xfrm>
        </p:spPr>
        <p:txBody>
          <a:bodyPr>
            <a:normAutofit fontScale="92500" lnSpcReduction="20000"/>
          </a:bodyPr>
          <a:lstStyle/>
          <a:p>
            <a:pPr marL="0" indent="0" eaLnBrk="1" hangingPunct="1">
              <a:buFont typeface="Wingdings" pitchFamily="2" charset="2"/>
              <a:buNone/>
            </a:pPr>
            <a:r>
              <a:rPr lang="be-BY" altLang="ru-RU" sz="26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Документ-камера – специальная видеокамера.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be-BY" altLang="ru-RU" sz="26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be-BY" altLang="ru-RU" sz="26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Её используют, когда необходимо показать что-то маленькое, что существует в одном экземпляре (книги, картинки, изображения с микроскопа). Подключается к телевизору, проектору, компьютеру.</a:t>
            </a:r>
            <a:endParaRPr lang="ru-RU" altLang="ru-RU" sz="26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8534400" y="6400800"/>
            <a:ext cx="228600" cy="15240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34822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2" r="12648"/>
          <a:stretch/>
        </p:blipFill>
        <p:spPr bwMode="auto">
          <a:xfrm>
            <a:off x="152400" y="1371600"/>
            <a:ext cx="4040248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57648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be-BY" altLang="ru-RU" sz="3400" b="1" dirty="0"/>
              <a:t>Применение документ-камер в учебном процессе</a:t>
            </a:r>
            <a:endParaRPr lang="ru-RU" altLang="ru-RU" sz="3400" b="1" dirty="0"/>
          </a:p>
        </p:txBody>
      </p:sp>
      <p:sp>
        <p:nvSpPr>
          <p:cNvPr id="35846" name="Прямоугольник 1"/>
          <p:cNvSpPr>
            <a:spLocks noChangeArrowheads="1"/>
          </p:cNvSpPr>
          <p:nvPr/>
        </p:nvSpPr>
        <p:spPr bwMode="auto">
          <a:xfrm>
            <a:off x="457200" y="1371600"/>
            <a:ext cx="769620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just" eaLnBrk="1" hangingPunct="1"/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Изображение, полученное с помощью документ-камеры, может быть  размещено в компьютере, показано на экране телевизора,  спроецировано на экран с помощью мультимедийного проектора, передано по сети Интернет. Документ-камеры все чаще  применяются учебном процессе, значительно упрощая работу с аудиторией</a:t>
            </a:r>
            <a:r>
              <a:rPr lang="ru-RU" altLang="ru-RU" dirty="0"/>
              <a:t>.</a:t>
            </a:r>
          </a:p>
        </p:txBody>
      </p:sp>
      <p:pic>
        <p:nvPicPr>
          <p:cNvPr id="35847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636982"/>
            <a:ext cx="2397717" cy="3188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9" name="Picture 9" descr="http://www.schoolgear.ru/upload/medialibrary/1a4/1a44f80c90fee54cf48ac11e705d80c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604418"/>
            <a:ext cx="2872302" cy="325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459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714356"/>
            <a:ext cx="9144000" cy="857256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dirty="0">
                <a:solidFill>
                  <a:srgbClr val="7B9899"/>
                </a:solidFill>
              </a:rPr>
              <a:t>Механические счетные устройства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158" y="2000240"/>
            <a:ext cx="5286412" cy="4000528"/>
          </a:xfrm>
        </p:spPr>
        <p:txBody>
          <a:bodyPr>
            <a:normAutofit fontScale="77500" lnSpcReduction="20000"/>
          </a:bodyPr>
          <a:lstStyle/>
          <a:p>
            <a:pPr marL="0" indent="269875" algn="ctr" fontAlgn="auto">
              <a:spcAft>
                <a:spcPts val="0"/>
              </a:spcAft>
              <a:buNone/>
              <a:defRPr/>
            </a:pPr>
            <a:r>
              <a:rPr lang="ru-RU" dirty="0"/>
              <a:t>Проект одной из первых </a:t>
            </a:r>
            <a:r>
              <a:rPr lang="ru-RU" b="1" dirty="0"/>
              <a:t>механических суммирующих машин </a:t>
            </a:r>
            <a:r>
              <a:rPr lang="ru-RU" dirty="0"/>
              <a:t>был разработан немецким ученым </a:t>
            </a:r>
            <a:r>
              <a:rPr lang="ru-RU" b="1" dirty="0"/>
              <a:t>Вильгельмом </a:t>
            </a:r>
            <a:r>
              <a:rPr lang="ru-RU" b="1" dirty="0" err="1"/>
              <a:t>Шиккардом</a:t>
            </a:r>
            <a:r>
              <a:rPr lang="ru-RU" b="1" dirty="0"/>
              <a:t>. </a:t>
            </a:r>
          </a:p>
          <a:p>
            <a:pPr marL="0" indent="269875" algn="ctr" fontAlgn="auto">
              <a:spcAft>
                <a:spcPts val="0"/>
              </a:spcAft>
              <a:buNone/>
              <a:defRPr/>
            </a:pPr>
            <a:r>
              <a:rPr lang="ru-RU" dirty="0"/>
              <a:t>Эта шестиразрядная машина была построена предположительно </a:t>
            </a:r>
            <a:r>
              <a:rPr lang="ru-RU" b="1" dirty="0"/>
              <a:t>в 1623 году</a:t>
            </a:r>
            <a:r>
              <a:rPr lang="ru-RU" dirty="0"/>
              <a:t>. Однако это изобретение оставалось неизвестным до середины  двадцатого столетия, поэтому никакого влияния на развитие вычислительной техники не оказало.</a:t>
            </a:r>
          </a:p>
        </p:txBody>
      </p:sp>
      <p:pic>
        <p:nvPicPr>
          <p:cNvPr id="22532" name="Рисунок 3" descr="Шиккард.bm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00760" y="2214554"/>
            <a:ext cx="2840036" cy="255071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22533" name="Прямоугольник 4"/>
          <p:cNvSpPr>
            <a:spLocks noChangeArrowheads="1"/>
          </p:cNvSpPr>
          <p:nvPr/>
        </p:nvSpPr>
        <p:spPr bwMode="auto">
          <a:xfrm>
            <a:off x="6357950" y="5000636"/>
            <a:ext cx="23320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dirty="0"/>
              <a:t>Вильгельм </a:t>
            </a:r>
            <a:r>
              <a:rPr lang="ru-RU" dirty="0" err="1"/>
              <a:t>Шиккард</a:t>
            </a:r>
            <a:endParaRPr lang="ru-RU" dirty="0">
              <a:latin typeface="Georgia" pitchFamily="18" charset="0"/>
            </a:endParaRPr>
          </a:p>
        </p:txBody>
      </p:sp>
      <p:sp>
        <p:nvSpPr>
          <p:cNvPr id="6" name="Заголовок 3"/>
          <p:cNvSpPr txBox="1">
            <a:spLocks/>
          </p:cNvSpPr>
          <p:nvPr/>
        </p:nvSpPr>
        <p:spPr>
          <a:xfrm>
            <a:off x="0" y="0"/>
            <a:ext cx="9144000" cy="7143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lnSpcReduction="10000"/>
          </a:bodyPr>
          <a:lstStyle/>
          <a:p>
            <a:pPr marL="274320" indent="-274320" algn="ctr" fontAlgn="auto">
              <a:spcAft>
                <a:spcPts val="0"/>
              </a:spcAft>
              <a:buFont typeface="Wingdings 2"/>
              <a:buNone/>
              <a:defRPr/>
            </a:pPr>
            <a:r>
              <a:rPr lang="ru-RU" sz="4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</a:rPr>
              <a:t>Механический  этап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81000"/>
            <a:ext cx="8001000" cy="2209800"/>
          </a:xfrm>
        </p:spPr>
        <p:txBody>
          <a:bodyPr>
            <a:normAutofit fontScale="90000"/>
          </a:bodyPr>
          <a:lstStyle/>
          <a:p>
            <a:pPr algn="ctr" eaLnBrk="1" hangingPunct="1">
              <a:defRPr/>
            </a:pPr>
            <a:r>
              <a:rPr lang="be-BY" sz="5300" b="1" dirty="0">
                <a:solidFill>
                  <a:srgbClr val="660033"/>
                </a:solidFill>
              </a:rPr>
              <a:t>Сенсорный экран </a:t>
            </a:r>
            <a:br>
              <a:rPr lang="be-BY" sz="5300" b="1" dirty="0">
                <a:solidFill>
                  <a:srgbClr val="660033"/>
                </a:solidFill>
              </a:rPr>
            </a:br>
            <a:r>
              <a:rPr lang="be-BY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be-BY" sz="32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устройство ввода-вывода информации, представляющий собой экран, реагирующий на прикосновение к нему</a:t>
            </a:r>
            <a:endParaRPr lang="ru-RU" sz="32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867" name="Picture 4" descr="G:\Цифровые устройства\карманный компьютер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29" y="3084511"/>
            <a:ext cx="2709398" cy="246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Picture 5" descr="G:\Цифровые устройства\Платёжный_терминал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054" y="2955923"/>
            <a:ext cx="1665745" cy="2979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7" descr="http://t0.gstatic.com/images?q=tbn:ANd9GcSQp26za0hkozGSX9Bo79dLGqa4p-mq7j0Zo7aPFapKIWg8Bts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760662"/>
            <a:ext cx="2819400" cy="3014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91935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Объект 2"/>
          <p:cNvSpPr>
            <a:spLocks noGrp="1"/>
          </p:cNvSpPr>
          <p:nvPr>
            <p:ph idx="1"/>
          </p:nvPr>
        </p:nvSpPr>
        <p:spPr>
          <a:xfrm>
            <a:off x="381000" y="2590800"/>
            <a:ext cx="8001000" cy="3733800"/>
          </a:xfrm>
        </p:spPr>
        <p:txBody>
          <a:bodyPr/>
          <a:lstStyle/>
          <a:p>
            <a:pPr marL="114300" indent="0" algn="just">
              <a:buNone/>
            </a:pPr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Иногда для  касания участков экрана применяется специальный указатель – стилус, который не повреждает экран. </a:t>
            </a:r>
          </a:p>
          <a:p>
            <a:pPr marL="114300" indent="0" algn="just">
              <a:buNone/>
            </a:pPr>
            <a:endParaRPr lang="ru-RU" alt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 algn="just">
              <a:buNone/>
            </a:pPr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настоящее время все чаще используется сенсорные экраны, которые реагируют на прикосновение пальцами   рук человека. </a:t>
            </a:r>
          </a:p>
          <a:p>
            <a:pPr algn="just"/>
            <a:endParaRPr lang="ru-RU" altLang="ru-RU" dirty="0"/>
          </a:p>
        </p:txBody>
      </p:sp>
      <p:pic>
        <p:nvPicPr>
          <p:cNvPr id="3789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59" t="78632" r="14102" b="5983"/>
          <a:stretch>
            <a:fillRect/>
          </a:stretch>
        </p:blipFill>
        <p:spPr bwMode="auto">
          <a:xfrm rot="21365990">
            <a:off x="1591589" y="427712"/>
            <a:ext cx="2057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533400"/>
            <a:ext cx="29337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26486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48" t="81134" r="34558" b="7437"/>
          <a:stretch>
            <a:fillRect/>
          </a:stretch>
        </p:blipFill>
        <p:spPr bwMode="auto">
          <a:xfrm rot="634948">
            <a:off x="5658187" y="2269504"/>
            <a:ext cx="2776537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AutoShape 8" descr="data:image/jpg;base64,/9j/4AAQSkZJRgABAQAAAQABAAD/2wCEAAkGBhQSERUUExQVFBUVFxQXFxgYFBYUFxQVHBUVFRcXGBQYHCYeFxojGhQUHy8gJCcpLCwsFR4xNTAqNSYrLCkBCQoKDgwOGg8PGiwkHyQsLCopLCosLCwsLCwsLCksKSkpLCkpLCwpKSkpKSwsLCwsLCkpKSkpKSksLCkpKSksLP/AABEIAOAA4AMBIgACEQEDEQH/xAAcAAABBQEBAQAAAAAAAAAAAAAEAgMFBgcBAAj/xABNEAABAgMFBAUIBgYIBQUAAAABAhEAAyEEBRIxQQZRYZETInGBoQcyUlOSscHRFCNCYuHwFUNyk6LSFhczc4KywvEkRGOj4jRUg5TD/8QAGgEAAgMBAQAAAAAAAAAAAAAAAQMAAgQFBv/EACwRAAICAQMDAgUEAwAAAAAAAAABAhEDBBIhEzFBIlEFFGGhsTJCcZEVgdH/2gAMAwEAAhEDEQA/AKJZFtMQdyhFyE2KOaMdxB8YuMqYCkHeBGKZsxlqvGYDdKCNJxBrmaE9kVydNDnCGGgd2HbrEzalvc6uE/8A0iK6TSLZOyYYd2OGZCenhgzIQVVhIwKSScqxG2q9AlxRxvqPCDJ0kqlhKQRjUApW5IrhHExCXzYRIADvMVoKtwbfxgrlkG5m04QWUl+Ijp2oREIqSlnVv7DwpAlpQnIUJ98OUE0LcmXKy3kiYHSe6LTsPNAtaScsEx+PVjH7FbVSlPX5RpewNuTOXMc4SiWrvcpFDAcdvYruvuaLI2wKUKAlJIH2HbCHdsPdGZW68OmmTJrN0kxam3OTF0RUl0YAHqQ2Ku99Yos5GAkZ1PvMDc5dyRjTO2YdaDYj5E0JJUSwALxCXrtWtyJYwjfr28Ifi/SKyK2W4GOERm6r3nPiE1ftfCCbNtdaE5kLH3h8RDRTRfSY5iiFujaNM84SMC+0kHsiUKoskVbHsUdBgfHC5QxEAPUgQWCy/wB03eE2aW+auuab8oWLIkkuMuHB4klJbCn0EpHIQKfNUY5MnbbNC7EaLvQQaDlDE25kECgziWMvqcoampYDQ6RLaCRhuZJIGTgvCV3cQSErUBRusaRKKSyuyGFFyo5M8Swp0Y6uaGMWe5PrJSWOjHtitfomb6tWUWTYGylM1CZwwIMwYiWAww+StFo2mWmcGumcgkYhOSWcO2HNt0VrpKRsEw2FQYLkc0xWb42cskz+znS5Z4LSQe6A5cJURTVsz8qhKzEjeNyqlZKRMG9KgfCI7oFbjyivgYmS1nmkBCwMXRpVhSM1TVYUppz7ord9WNR66lIdWZLqVruyHZFq6PDIG/EMixYMDXTzohraSeq2F3ZhoFMH7hFFIaym2iYAQkHmkDkkV5xHWtJ84sHyb5RP2+70y8TqdRJy04Uy8YBXJADFjvpQHc/CkalJCHFkSDUfnWJi6bwVIngpJZXVU2rtnAs27vtDJs+NYQEsBvDc84LdldrXJeVbQLL6EEMQS/jSOWpJLqzAwuXGtMoi5s5Cg6XBLUEtStOUeFpXh/s1BhmaQsDmC3vbgGQ7Ekfk9kQttk187wYd0IXasc4ktnu+EPW8NrGiCpC223ZHoNWrD09DM1SeDNDUoVg61Wc4RMVqSBupuEST5oFWB2aeZcxKhoXjQpU3EARqAYzYqjQdk5fSWZKlLSgJJS5qaVyEX3JdxbV9guJPZmzdJapSdMT8qxHWi+LLKFMU1W89UDu15wJcu3qbNaUzVSnQygwLEOKHjC5ZbT2hUGbRbVAKOsBT7UMGWvxiuWbb2zTg+IpUdFA++JOXb5awMK0q74wOx9BaLR1gluMLmzUFYzMAKWQsPrCkq95gUw0Oz1pBJAzgR+qrdD8tXVftruGkDTpwCRWpiUwUUIzX317YTXsgiVb1t1lZkNQfKFzLSpyMVAN0PNFoaIG+F0cBxEPeduWVBID4iwbqkntyiWsNpEpLFqBySXrEpktDirNTWFIkgZqITmaZAZmArdfQAKiXA4Zd0Rk3aJWI4qIZw2v+8WUGyjmkWSeuZhSZfXTgKsOfVxDrOKM6VCCVXcoyhMX5ymLbg8OeSa9PpUqfLVLDyaoV92aFBSH7UlW6pi73ndoKRuApwAhEsbXBphJSVmS7QXaRXAtR0ZgOLk1iKsl0rUeunBLBdRPcc9co0m8lJP1RBWFZdVSSk6MpiDFZvnZWbLP1kwpSK1IA5Ch5Ra2uCNK7KbNWCVNk5I/27B4xyxXaqaQB5ylYi+ic3eJo2SWhBCB0hIPWoQnjBd02HCjH9pWTejFt7FuKC5N3EISDMypQuYB2gVgkEBZKiwbQQYbUiUkqWoDtis7QX0ifRDsK7nP5MWjbYubpEHd1imTVHo0qWRnhDnkIm7Xck1QH1Ux29BQ+ET/kukpSJii7YmJaooDlm1Y0b6YCnqqChoQXi88ri6RWGFNWzGLu2NtK1N0ZSN6xhA+Mc2jsikHAzBIA1biY1y1zi1Iqt+3V0ozYxn673XIasK2ujKwguKVif2dtxQFJcsatpyhu9ri6EupWjhg1flAV22gJU5LA6s7d0bXLfG0Zdu2VMtP6TU9T7o6bwJZ25D5QuypSpKThBfWgeHjZk+gOcZbNNIaF4qbNu4fKEm8V06x90JmyEiuE846mXLwhTH8mASkFpvmZ6xWuZMdF9T/WKrAqpaUv1MuJhDhgcGfEmCSkGpvqf6xXGtOULN7z/TPPKAwtNWRu1hMq0hTsnKjPxiEpBSlP3NBVoW/KIZE4wQm0mDRS0Oy5YxIVogknsga80y5hUSSkpS7hRp/hyhdqtWHqjMpxeOT9xiCtNqAW5bCuqVaDQoWNRmIfGNIVOV9ge2WpYlqSpiFatqN+6kA/Tfq8OoiQMrqLSSaKIYl8gks+rb4jF2Uj4cRDRZrfkNQE2eerVcxIPYlHzWY0yYQQxjC/JjfKpSpiH1BbkD7o2a7beJqXSatlqDGaa9RtxtbVQPJSAo9VwKmjnuiG2zngzEDMEMYkbwta5CQSCRljQKpP3peo4iu+Krbr76ZQUSxSKkoKRTWsKmuDRGlyyB2ot6JEhQSAFTHSGAGYqeUUOxXvNknqKI4ZpPdBm0d6/SJrjzE0Tx3n3RFTJUacWPbHk5+XLukSNovgTQcYrU9vDgIFs5z7PjAig0FXeHJG8HnmPdDKExdvkvfkyVLWidIUWJIWNCQQzjUMQH7Yul23CAsq6Va3NQSDXtEYgmYqUvEglKgXBBZo2fYS9UrsyV0AUTiHozBo+gc674z5Iv8AUjZhkn6WD3rKmhZCDTcSQ/eKwJLskxIxTGHAOeZMSF5zcwD1yQzKD8w4iJvC81BBfrNuGcY+ZKjS3GLtFP2vmY7TLSNwHepTRBWmVhWtGbKUnkSItti2WnzVdOQCUKxMaDEKgcQKcoFk7PGTM6S1FJZWLAj6wrUSTVskgx0Mfpil7GCfqm2xdluG1SkJU+QBwEFhwxZPEpYbRjGIgh3cHMHUR2btooDCmUSHA67hxqcI1bfBEq8Jc51gFBLjCWZTaDcWbtjM2/KNEdvFA05DtShhjo+q24jk8SsqV1G10hmZZ4qXoYnS+sYbShw0HKlvDJlsYNkoBVKYvrC5MnBMVShAPfD9qkuzb4emocV3RLJRD4YesqHUBnryhrFBFhNT+yfhD0uTI2A3qGVickV/wnUV04cIhbSXDZg1ETdvWQfDfEDaVB3y93KHCuTsovhrqkHt81/BMKtGfZAiZ+GudQeRBEETVgkkaxCA923gqRNC0940I1EaFce3MsKChMKFble7cRGZrNYJC2Y0/O+C1uRI5HFm5XhtVJXKBKgl9+T8DrGb7XbSIUDKklwfPUNR6IMVWXalEs5A3aR5Qqe0xXp82OeeUlQ2BUCH1h4Yl74dBi4ihmciPWdbKBdmhc45w3K3dkEnYMtKgajXhE1sftWbHiStJXKWxIGaVCmIDI0FR2RESkJTLqp1bvdDW4/nOFtWqLx4dmiWjaWUsPJQXNKhgnxrHLM61AEPUUzcksB2vFTslqCWOh8DF22N+tnp+511F81GiA33RiParhGZY/UaZZOGW61SBKsxCQOon2lMSTzr3RSrkS6lLJIUSFAkZgFjvoaGLntpZvqZaUkjEV4gFM6QkZ7w7UiAuixFIIViZqgCp3UfIb40TqMGxeGn3IeZdqRNKwQUE4ihT1UcQPaMy7xxdiQJREpAScVak5Cig5JDQZagQpQSxUMuJ+bQCtRBGimD0cBwxfcK56Rz9zfJ05QgrjFfWx6zzMSQrePHIw8U0hixpZBFM1ZZZvTnD5yi1mUaIjxTCyqPYg0S2QbUiG1Q6pYpA0xcTkhD6wZZGIUCNR+MR/SwdYz1FHUluymcbUYgO3WAKcAlxlXWK1NBfWlIstrtGGmsRFrlBRcljFwNkXOh1CqCOLHhHCIsVGlJ98cmoKXBodYcmQxUmCUY9ISxHdHZin5xwGkdaIWRyOpLQgGFERAnJqoRLUxha0UhoGIVY/kX7DBXR9UQJicCC1T+pFJcDI15FWaaahnAGLvFRTvi07FXhgWCSz4iTq5TQ9kVy6Z6cZLiC02kIm4mpoM65jtB+MUT5o0wSS3M0m+b2E3CM+jlKUwzFethVvOj0oxpCLHeAVgUpSVkygMaerjliqJgGaSCFIIORprFClX9MRMowBBejnCFAAPnqTTMRfbLcKUgY7RKk4lGXKCsdZii5GFnSRhBoWq/bSSbbT7CupFy4ETrEFErxEg10d23vEVJsS5qlBHWwpxKAyDb97OSzjICLpK2aTLfppwKSywUgIBepAJ4vkIBvC/ZVmRgsyABSrUffWqlcTGKtvBv6spRorSUYCUaAluIJcEbhCVTRWAZt4YjidyakwOu0ReKFEiJ7Qgz6xGm1wyq1VMWohIrtENGfABnwkz6xfaSwfpol7A5lAD7RPwH57IqFlMyYrChJUc6DIbzuEXa7rCqXKSFEKKcSuAJag3/AIxqSaMFlbtU51KSgPVnOuj8BEdNSXqflExea+uoJoxYnUnNhvNYDmXeoJeofLU8ogAEJjihueH0Sx6QU2YYgj4GEkOeQiy7gYypNIZwsO3KHZ5YNqfdHBWLFDyRCmyhKD8YVjaIGxKk1MdAhxAeFFDRCyGVpoYGEGkPSGJ0giAmTa2elh/D8YLEplEaGogZ2SDSC5VolqSy8SFaKAxDvGYgNPwEkbLZUgAqLYtGchO/shy2BKsmozb6AisRk20sUnECAG6qvgqo7I6mbidldoJr3QFB9xkMy27Wgm6ZHST5SXq7K/ZzJfsEa/gBlhKgCAzOAa72MZjsPZHtJUoeamnaSB7gecaPPnbox6t80atNj9NsanRVtobWQQAa1Vnup8Ynp0+KdaJvSTlkGjFAOgINXOjn3xkwRbds1ZZJRpeQeZNYk76jsYQ0bVC5yk9aWxxJKglyGxDMAxFGadx5GNyjZgUg8z4bVNgIzFeieUJMxXomL7WTeg7pYSZ0B41eiY5jV6J5RbaDei3WGzpkywgAOWxFqlRGp3DICHJltwoWczh6v7TgJHMw1IS+Iuz5k5J4DeTn3w7ZUIxgHzXBBP2lCo8YuJaI6w3exJNSOqk8alSu0kvCrSpy27xiTtFkwmBJkqrtEKkBaLGArEBXdoe2BZi2TiCSSM9QDx3RM2lOcRxsxxOgaEEGjggg174KAyGCnNYWAwh2dZWJKHI7CCO6ECyKLOGeLkoaSqOplqP5+EFIsoGZheEUGVKHvMCwUeQmmZC078iNxMcJfeCMwffCrQHA35Ej7Q4wOEk5Ag8PdAsKTHEGoiYNlCpeWkQigWqGI7olruWpQYNC5e4+DSTTRCTM23UhtWcPWtLLI4wzihqdozt8nI6kw5IsyllkJKuwRL2TZOarzmSOZgSlGHdlo45S7ImPJ4tlTP8AAP8AMYus2dFduS4+gHVOeb/KJhcxhHKzyUpWjr6eDhGmB3rbcCFEZtTtinqkEEsSCQHIBJ/CJXaG29ZKQ9ASfge5oHkIBTixl3DnEGLjsfwh+CLUbMmryLsmD2OxYgUV+9kSd0NS0DLTRhmBTnwhdptZC0qxkJ1CSysVSCwz74TJqMVDU5Z1U5cansjRXFiISs7hjnRw4DC0xQdQwJML6GHlCOBMCw0TFpWAkhAJCWqBRNQPeYhZ9ocl6Nvp76iLIvZtU8gmUJcpwVLJCXTrgfMs7aQJYtmLGlbqRMmhyzqwgCjYkoqfahnUXkp0JPsMXTe5mHo2VM4oSpQRxWWoIKtcgux/3i6mQmTLShCES5ZrhSkJzGrZniaxGXpIQUORhLskhq9o784KyIMtM1G7KnOs4NWqKd0H7M7LqtaSvJAcDdTU8IatFnKDXT85Rq3k7u4S7vk0HWS57SSWfvMWlyuBGNpP1Gc23YdKHBR3j5iK/eOzKpSVKQ6kEZahUbva7oBBO/SKffl19GxGVX4E/OMr3Y+UdDZDIjEFKcsY5OU58BFu2s2eBBmy09ZPnAfaG/tEVq5LuXPWyCwSXKjkK0Pb8o0RyKUdxhnilGW0uVwWSaizBE0ISHJTQFbHMF9fdEnZ7EC2CWTxVQeyIakXuEkJLLmK+2shIxZl2yfcIMNtDOuaTqlEpBPWD0ZJLvk5O6MuSO52bIZNq2gt77OpmB1pTXdQ884iLLswiWXBV2U+UWhU90+YU5eca/GIq2XzJlnrrSCNHryhVz/TEZ6L3NIFmbISFnEoEk/eIjyNiZA+y/aSfjCJm2VnGRPL5wFN27RpigpZvqCTxJ+CelXUlAZKQkcKQ6nCkRUlba4nYGBV7UKP2TEenyPuTr415LnMvFI3QBa7clKStVAKxVTtArRIEA2y8lzKKNBoPf2wyGmafIuWqXgctl5qUoqyc+GghmTeKkl2B0YgENwGkCmOhMblCKXBztzb57ksi2y1pIwiWSzkV1yr84MVO6NOEMSQMqFLAZaVaK2W3wTZLSlwJgcDLhwPDWA4Dlk7WS6rQMSauFfad9BRtK4oJSBAcrCoDC1KMG4sYeS/fCJNDIdrCI68ISgnQ8vnCxKPAdp+QhdjUifvK+LVOV+qRiOSQo58VPAlnslps8+XNVNTMCP1ZUrCoH7JYfloz9zx5wddd2rnrCUqYsS5JyEbo4tzqK5MUtQ0rZqNr2htExQKpVnJZkjFNZPziItd9T3Dy5Jwu1ZmZzOXZyitydkJii3SpSeOLw3w8Ng5p/XI/i7If/j8vmIp/EoLhyDV3lOUp1Jls7lsb8WiKsFrt1kmH6POmoS5YhZwkcUGnhBH9AZvrkc1Qg7FKGdol6+mfcIYtFmSpRES12Kb/Uaj5PtsrZapxlWkylpEpSsQSUrcFID/AGWrWkHXtNJUtJqmY7DcRFL8mNyKstvQvpkKC5cxBSAp6pcZhqFIi94UzFzUfbQkrT+y+Ekdh07IwanHLG9slydXQ5I5Itp2ipzZRTTvqO4h4gbVYFyAoyQgIWXOLE4VuDaRckET0EYFFaJiUlgS5KcVO4GnCIjaO4kz5C5YVhUMKgqrU3gVNCYw4k99eGbM7Wxt90U6dZ5yhUy+7FCrBabVIRgRMl4XJDoKmJzaG/6BFj/xCPYmH4QgbBl26ZORL9HMz3dsdlaHKv2nAWvxy5UvyetX0uZ51pPYHAHYBlEWrZ9ZLmYCewxLjyfH14/czI6fJ/8A9f8A7M2LLR5V2iB63E+8vyQytnSf1ieR+cc/o6fWJ5fjEwNhBpP/AOxMhtOxYOS5i+KbLMUObxb5PN7fgi1WF9n9n/wBk3GU/rEcvxh79DDWagdw/mgo7DHfP/8AqTB7zDkvyfLIdpw7ZIH/AOkV+Uyvx90H5nF7keblT61Ph/NHDcsv1yeaf5oMmbKSkOFzZiSGcfRyWcOMlEZQ2nZ6zevmP/cH5xPk8vt90W+ax/X+mBrumWP1yeaf5o4LslazxzT847f9xCRgKFFaVgkEhqg1p3iIdoRkg4PaxkJqa3RJ+x3bZgoFSxMGqcYS/eC8Tku67IQ4syf3s0/64oZES+zt4FEwJJ6qqNuOnyhTVjUy3yrvs6fNs6B/imfzQmddCVF0fV/ssf8AM5h5FWguWIpsQxSYzaLiQLPLMskzwpXSFRZKk1w4Ut1SOqM2NYg5ySCQQQQavnFulppEHtHZWImDWh7dIXkh5GQlToz2LxsNdlFzDwSKPxV8PGKXZ0uY2DZ+6zLs0tLO6cSg+SldYuBwIHdHZ0UE8lvwcLX5NuKvcbXd6VCvu90ITY1J81TjcfgqJpNmplTd+ffCk2QtSvCO1uR57cQvSAecFDtBIz3gwWhFAUqo2g49sSH0J9G7SPnDJuchQ6IspRAZjhO9xwA0gOaFt32CrpXhnS1FVKB66patd5iUscki2THS4VLWApvNrl3ndugBFz2gfalfu1gcukh1FmtSFBSTLVoRhIp2qm6xztTjjmld9kdbQ6vJp47K4bsTZLpraACW+p1o7LryiJnJUm0KBJL1G87/ABi0WdK0lZMsMvCGSQGw4tSa5xG2yyFXXKQFIUrvSCR8uccqej2xk34R3I/E+plhFeW0/wDZEkzQtlN0ZqCyidwBU7A6wYmxkHEKlsOEvUEu7vQ0oa8YKlhxiTUVBBHMA/Coh1NiLOkMC/VU5HIeaY7WPNvhGXul+Dyuox7Mko9qbX3I4yXyJf0Set3aKHZCehPHxiUTJBGFQY6CgfsOvhCjZlftjd9of4jQ9/OGrLRllBkJ0MKsVlEtQVUsXGW7f+c4kxZH82pGYyUBxHyeG+g/Lxd5E+BTlOHkWbak5pPhCBPl7leEeEp9PER7oIooxQetMib5kIWCkWcTQoDEorwKBFA3FgKxXbXs3MWSXUlNQJeHGka9UOAHIzi8GRCDIi3oao1YtdlguDMb72eUiyY1AhSVAkfdLg0yFWimkRul7XZ0smYj0kqA7Wp4gRiE+WxL0McvXwSkpI9B8N1HWjJPun+RkiOgsQRoXj0eaOcdM0C6bT0ktKhqH/PIxLSZZiqbF2uipZ0qOw5+Lc4uktMQYhSZZhm3WDGgpJz9+kGJhRQ8DvwW5Mu2Yu3prRLRmFKAP7Iqr+EGNtQgaOD2sOQyig+Sq6MS5k0gshIQCz9ZdTySP4o0roAKnLfQR1tMtsP5PLfEZ7su1eBkSQdADvane/vhfQb/AIn3UMEos/eOAfxMPJQw3jUE/AZQ5zowKAELPv8AgIdk3epa04Q5GIuKNkM++D5Ul/M7w1e584VLlnFnXtMUeX2GRwc2zgumcMgo8MXzMdTcs7j7X4mHgfvKB7YUXBqSk8XZoS5S+hreLHXn+wcXPOGb+3+MBpukqDYiFOqhHEuWdlOKOYJsKCtSnUtgohnPzqIljZmzAI4ZiA5tcMmLFFtTgmq939yv2W5MK1YZhqAyGADjMvq+TGlN9YMFlD06p3E0iRnqlpA6RSa0BLJL5s5zppDkuUkpGEBadCC9OBGnhAU6VLsOnh6k3KT5ZFKsYyUGJ4OD3fKBjdakHFiURWilFSTubSnZFgTZy1KjcaNHE2E6FnzBy8YnWoHytkDMSksCC+mh7iPeIROsoVUpc+yod+Su/nFgVdiX9FXeeW49kDz7AtIJAxNkFHPsVpBWYXLSN8EALHonC+5ScB+Rjwsa/RYcA/iKRNJsqlDryxTVCsXyIhC7IoB5Zf7qqK7jDFlsyS0aXYiTZ6QgyolgVHz5ZHEh/EVjhlIOTjkfDOLdQo9Pa4IkyIxHba7uhtc1IFCrEOxXWHvjf5ll3EHn7jGX+V65ykypzFlAyya5jrJ8CR3QvO1KBt+H3iy/yZgRHY8RHI5Z6QNue2dFOQrIOyv2TQ/PujUrPlGQxpOy949LISTUgYT2hh4hjBLRZNph5EMp4Q7LVWIWtgWxd+WSz2RCVWiWlaipSwVVclgCOCUp5mLENr7EMrVKr94eMYebFK9Nf7sfzQ7KuqUQD0xTwMtiKAvnxjXHVNKqORP4dGUnLc+f4NwRtjYm/wDVSe9fwh2XtjYc/pckHgoB4wZd3yh+t/g/GEfRJXrT7H4xHqG/BVfD4r9x9A/02sLj/ipIO/G8Pf03sCvOtckHeFVPaw8Y+ePo0r1x/dn5x5EmSP1h7kfjFes/YbHRxXk+ihtrYH61rkncQp/hWG7btzYikJTa5JJPnFRZPbTw7I+fQmTrMWB/dj+aHBJs7UnLP/xH5xTq89i/yakqs+grPtfdstIT9MlEa1qo6kloJR5QLtSKWuT3qJ+EfOarNK9Yv93+MMFEn05nsD5wOpZdadR4TPpKd5QbsW2K1yC3aeVKQqX5RrrDBNrkhsmxAf5Y+bEyZJPnzPYHzhJlSPTmewPnA3h6Kuz6VX5R7tV/zsoHeMWfsx4eUq7QOtbZSuwLf3R81YJHpTfYHzjwRI3zvZTAcyyxfU+lv60bsalrl0+6v+WEf1o3YP8Am0dyZhH+SPm4SrPvneyiFYZH/X5J+URyD0/dn0Yryo3Zl9KQexEwN/DDZ8ql2f8Auk98uaf9EfPaLPZz67kj5Q6mySNRP/g+UDqUDoX5N3/rUuwO1pb9lE2vFsEDWryn3Yog9O53iXNSeeGMXnWCzpOU80fNH8sdlWGzn7M9v20fywes1yCWkUu7NdX5ULvB/t1KH90px3tUdzxXtudurDa7IqUhasYKVIHRqCcQLMScnSVjlGeT5EkZS5x7ZiR/phhSZYD9ErKv1v8A4wXqG1RVaKMXdkes1jgEGY5fqT+9/COdOj1I/fKhZrpAuGLLsPaWmKl6KGIcCM+YgCyzEEFpNnBGsydM8EhdYO2XmFVqSCUsyyyE4U+afzWIRLkvhTujpmR2WIaWkvrBjTZeXCKwmw2T0Zvtw9ZLks0xSghKyyFKqs6BzlnFC/Ss31i+cLk35PQXTOWksQ4U1DmIY6M64LYbvs/oK9pUJN22b0Fe2qKh+kJnrFe0Y59Pmemr2jAZC4fouy+rV7ao8Lss3qz7a4p/6QmesV7Rj36QmesV7Rg0iFxN22X1R9pfzhz6HZwGEvxV84pJtq/TV7Rjv06Z6auZgELuZVn9X4mG/odmOckc1RSvpi/TVzMeNqX6SuZiBsvNjuizLWEiUK8VfOG1WCzgt0IpxMUuXbZiSClagRkQouISq0qNSpXMxGAuwstm9QnxjvQWb1CfH5xR+nV6R5mOdMr0jzMAhevo1n9SnlHOhs/qUcoovSn0jzMKE47zzMQhe09CMpKOUL6aV6pHKKEJh3nnCXO884jIaAq0yznLRyEO2adLUoJ6NFSBkIzlzx5x0LIyJftiBtmkm0yZayFSUKYkZJEdmXlZiKWdA7xGalRNSSX4xwQKJbNBE2SpQZCADwTBM+TKegl8kxmzRxolFrNLGDIBH8MdlM5YoDjN00MZzJGUHWVOR3K/0/jFXwMhy0jSLJeEtKTiIJbQiLDs1bJIs0/GqWCej84pBzOQJjIFTBE1JDpHYPd4QjftHyxKu5//2Q=="/>
          <p:cNvSpPr>
            <a:spLocks noChangeAspect="1" noChangeArrowheads="1"/>
          </p:cNvSpPr>
          <p:nvPr/>
        </p:nvSpPr>
        <p:spPr bwMode="auto">
          <a:xfrm>
            <a:off x="173038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38918" name="AutoShape 10" descr="data:image/jpg;base64,/9j/4AAQSkZJRgABAQAAAQABAAD/2wCEAAkGBhQSERUUExQVFBUVFxQXFxgYFBYUFxQVHBUVFRcXGBQYHCYeFxojGhQUHy8gJCcpLCwsFR4xNTAqNSYrLCkBCQoKDgwOGg8PGiwkHyQsLCopLCosLCwsLCwsLCksKSkpLCkpLCwpKSkpKSwsLCwsLCkpKSkpKSksLCkpKSksLP/AABEIAOAA4AMBIgACEQEDEQH/xAAcAAABBQEBAQAAAAAAAAAAAAAEAgMFBgcBAAj/xABNEAABAgMFBAUIBgYIBQUAAAABAhEAAyEEBRIxQQZRYZETInGBoQcyUlOSscHRFCNCYuHwFUNyk6LSFhczc4KywvEkRGOj4jRUg5TD/8QAGgEAAgMBAQAAAAAAAAAAAAAAAQMAAgQFBv/EACwRAAICAQMDAgUEAwAAAAAAAAABAhEDBBIhEzFBIlEFFGGhsTJCcZEVgdH/2gAMAwEAAhEDEQA/AKJZFtMQdyhFyE2KOaMdxB8YuMqYCkHeBGKZsxlqvGYDdKCNJxBrmaE9kVydNDnCGGgd2HbrEzalvc6uE/8A0iK6TSLZOyYYd2OGZCenhgzIQVVhIwKSScqxG2q9AlxRxvqPCDJ0kqlhKQRjUApW5IrhHExCXzYRIADvMVoKtwbfxgrlkG5m04QWUl+Ijp2oREIqSlnVv7DwpAlpQnIUJ98OUE0LcmXKy3kiYHSe6LTsPNAtaScsEx+PVjH7FbVSlPX5RpewNuTOXMc4SiWrvcpFDAcdvYruvuaLI2wKUKAlJIH2HbCHdsPdGZW68OmmTJrN0kxam3OTF0RUl0YAHqQ2Ku99Yos5GAkZ1PvMDc5dyRjTO2YdaDYj5E0JJUSwALxCXrtWtyJYwjfr28Ifi/SKyK2W4GOERm6r3nPiE1ftfCCbNtdaE5kLH3h8RDRTRfSY5iiFujaNM84SMC+0kHsiUKoskVbHsUdBgfHC5QxEAPUgQWCy/wB03eE2aW+auuab8oWLIkkuMuHB4klJbCn0EpHIQKfNUY5MnbbNC7EaLvQQaDlDE25kECgziWMvqcoampYDQ6RLaCRhuZJIGTgvCV3cQSErUBRusaRKKSyuyGFFyo5M8Swp0Y6uaGMWe5PrJSWOjHtitfomb6tWUWTYGylM1CZwwIMwYiWAww+StFo2mWmcGumcgkYhOSWcO2HNt0VrpKRsEw2FQYLkc0xWb42cskz+znS5Z4LSQe6A5cJURTVsz8qhKzEjeNyqlZKRMG9KgfCI7oFbjyivgYmS1nmkBCwMXRpVhSM1TVYUppz7ord9WNR66lIdWZLqVruyHZFq6PDIG/EMixYMDXTzohraSeq2F3ZhoFMH7hFFIaym2iYAQkHmkDkkV5xHWtJ84sHyb5RP2+70y8TqdRJy04Uy8YBXJADFjvpQHc/CkalJCHFkSDUfnWJi6bwVIngpJZXVU2rtnAs27vtDJs+NYQEsBvDc84LdldrXJeVbQLL6EEMQS/jSOWpJLqzAwuXGtMoi5s5Cg6XBLUEtStOUeFpXh/s1BhmaQsDmC3vbgGQ7Ekfk9kQttk187wYd0IXasc4ktnu+EPW8NrGiCpC223ZHoNWrD09DM1SeDNDUoVg61Wc4RMVqSBupuEST5oFWB2aeZcxKhoXjQpU3EARqAYzYqjQdk5fSWZKlLSgJJS5qaVyEX3JdxbV9guJPZmzdJapSdMT8qxHWi+LLKFMU1W89UDu15wJcu3qbNaUzVSnQygwLEOKHjC5ZbT2hUGbRbVAKOsBT7UMGWvxiuWbb2zTg+IpUdFA++JOXb5awMK0q74wOx9BaLR1gluMLmzUFYzMAKWQsPrCkq95gUw0Oz1pBJAzgR+qrdD8tXVftruGkDTpwCRWpiUwUUIzX317YTXsgiVb1t1lZkNQfKFzLSpyMVAN0PNFoaIG+F0cBxEPeduWVBID4iwbqkntyiWsNpEpLFqBySXrEpktDirNTWFIkgZqITmaZAZmArdfQAKiXA4Zd0Rk3aJWI4qIZw2v+8WUGyjmkWSeuZhSZfXTgKsOfVxDrOKM6VCCVXcoyhMX5ymLbg8OeSa9PpUqfLVLDyaoV92aFBSH7UlW6pi73ndoKRuApwAhEsbXBphJSVmS7QXaRXAtR0ZgOLk1iKsl0rUeunBLBdRPcc9co0m8lJP1RBWFZdVSSk6MpiDFZvnZWbLP1kwpSK1IA5Ch5Ra2uCNK7KbNWCVNk5I/27B4xyxXaqaQB5ylYi+ic3eJo2SWhBCB0hIPWoQnjBd02HCjH9pWTejFt7FuKC5N3EISDMypQuYB2gVgkEBZKiwbQQYbUiUkqWoDtis7QX0ifRDsK7nP5MWjbYubpEHd1imTVHo0qWRnhDnkIm7Xck1QH1Ux29BQ+ET/kukpSJii7YmJaooDlm1Y0b6YCnqqChoQXi88ri6RWGFNWzGLu2NtK1N0ZSN6xhA+Mc2jsikHAzBIA1biY1y1zi1Iqt+3V0ozYxn673XIasK2ujKwguKVif2dtxQFJcsatpyhu9ri6EupWjhg1flAV22gJU5LA6s7d0bXLfG0Zdu2VMtP6TU9T7o6bwJZ25D5QuypSpKThBfWgeHjZk+gOcZbNNIaF4qbNu4fKEm8V06x90JmyEiuE846mXLwhTH8mASkFpvmZ6xWuZMdF9T/WKrAqpaUv1MuJhDhgcGfEmCSkGpvqf6xXGtOULN7z/TPPKAwtNWRu1hMq0hTsnKjPxiEpBSlP3NBVoW/KIZE4wQm0mDRS0Oy5YxIVogknsga80y5hUSSkpS7hRp/hyhdqtWHqjMpxeOT9xiCtNqAW5bCuqVaDQoWNRmIfGNIVOV9ge2WpYlqSpiFatqN+6kA/Tfq8OoiQMrqLSSaKIYl8gks+rb4jF2Uj4cRDRZrfkNQE2eerVcxIPYlHzWY0yYQQxjC/JjfKpSpiH1BbkD7o2a7beJqXSatlqDGaa9RtxtbVQPJSAo9VwKmjnuiG2zngzEDMEMYkbwta5CQSCRljQKpP3peo4iu+Krbr76ZQUSxSKkoKRTWsKmuDRGlyyB2ot6JEhQSAFTHSGAGYqeUUOxXvNknqKI4ZpPdBm0d6/SJrjzE0Tx3n3RFTJUacWPbHk5+XLukSNovgTQcYrU9vDgIFs5z7PjAig0FXeHJG8HnmPdDKExdvkvfkyVLWidIUWJIWNCQQzjUMQH7Yul23CAsq6Va3NQSDXtEYgmYqUvEglKgXBBZo2fYS9UrsyV0AUTiHozBo+gc674z5Iv8AUjZhkn6WD3rKmhZCDTcSQ/eKwJLskxIxTGHAOeZMSF5zcwD1yQzKD8w4iJvC81BBfrNuGcY+ZKjS3GLtFP2vmY7TLSNwHepTRBWmVhWtGbKUnkSItti2WnzVdOQCUKxMaDEKgcQKcoFk7PGTM6S1FJZWLAj6wrUSTVskgx0Mfpil7GCfqm2xdluG1SkJU+QBwEFhwxZPEpYbRjGIgh3cHMHUR2btooDCmUSHA67hxqcI1bfBEq8Jc51gFBLjCWZTaDcWbtjM2/KNEdvFA05DtShhjo+q24jk8SsqV1G10hmZZ4qXoYnS+sYbShw0HKlvDJlsYNkoBVKYvrC5MnBMVShAPfD9qkuzb4emocV3RLJRD4YesqHUBnryhrFBFhNT+yfhD0uTI2A3qGVickV/wnUV04cIhbSXDZg1ETdvWQfDfEDaVB3y93KHCuTsovhrqkHt81/BMKtGfZAiZ+GudQeRBEETVgkkaxCA923gqRNC0940I1EaFce3MsKChMKFble7cRGZrNYJC2Y0/O+C1uRI5HFm5XhtVJXKBKgl9+T8DrGb7XbSIUDKklwfPUNR6IMVWXalEs5A3aR5Qqe0xXp82OeeUlQ2BUCH1h4Yl74dBi4ihmciPWdbKBdmhc45w3K3dkEnYMtKgajXhE1sftWbHiStJXKWxIGaVCmIDI0FR2RESkJTLqp1bvdDW4/nOFtWqLx4dmiWjaWUsPJQXNKhgnxrHLM61AEPUUzcksB2vFTslqCWOh8DF22N+tnp+511F81GiA33RiParhGZY/UaZZOGW61SBKsxCQOon2lMSTzr3RSrkS6lLJIUSFAkZgFjvoaGLntpZvqZaUkjEV4gFM6QkZ7w7UiAuixFIIViZqgCp3UfIb40TqMGxeGn3IeZdqRNKwQUE4ihT1UcQPaMy7xxdiQJREpAScVak5Cig5JDQZagQpQSxUMuJ+bQCtRBGimD0cBwxfcK56Rz9zfJ05QgrjFfWx6zzMSQrePHIw8U0hixpZBFM1ZZZvTnD5yi1mUaIjxTCyqPYg0S2QbUiG1Q6pYpA0xcTkhD6wZZGIUCNR+MR/SwdYz1FHUluymcbUYgO3WAKcAlxlXWK1NBfWlIstrtGGmsRFrlBRcljFwNkXOh1CqCOLHhHCIsVGlJ98cmoKXBodYcmQxUmCUY9ISxHdHZin5xwGkdaIWRyOpLQgGFERAnJqoRLUxha0UhoGIVY/kX7DBXR9UQJicCC1T+pFJcDI15FWaaahnAGLvFRTvi07FXhgWCSz4iTq5TQ9kVy6Z6cZLiC02kIm4mpoM65jtB+MUT5o0wSS3M0m+b2E3CM+jlKUwzFethVvOj0oxpCLHeAVgUpSVkygMaerjliqJgGaSCFIIORprFClX9MRMowBBejnCFAAPnqTTMRfbLcKUgY7RKk4lGXKCsdZii5GFnSRhBoWq/bSSbbT7CupFy4ETrEFErxEg10d23vEVJsS5qlBHWwpxKAyDb97OSzjICLpK2aTLfppwKSywUgIBepAJ4vkIBvC/ZVmRgsyABSrUffWqlcTGKtvBv6spRorSUYCUaAluIJcEbhCVTRWAZt4YjidyakwOu0ReKFEiJ7Qgz6xGm1wyq1VMWohIrtENGfABnwkz6xfaSwfpol7A5lAD7RPwH57IqFlMyYrChJUc6DIbzuEXa7rCqXKSFEKKcSuAJag3/AIxqSaMFlbtU51KSgPVnOuj8BEdNSXqflExea+uoJoxYnUnNhvNYDmXeoJeofLU8ogAEJjihueH0Sx6QU2YYgj4GEkOeQiy7gYypNIZwsO3KHZ5YNqfdHBWLFDyRCmyhKD8YVjaIGxKk1MdAhxAeFFDRCyGVpoYGEGkPSGJ0giAmTa2elh/D8YLEplEaGogZ2SDSC5VolqSy8SFaKAxDvGYgNPwEkbLZUgAqLYtGchO/shy2BKsmozb6AisRk20sUnECAG6qvgqo7I6mbidldoJr3QFB9xkMy27Wgm6ZHST5SXq7K/ZzJfsEa/gBlhKgCAzOAa72MZjsPZHtJUoeamnaSB7gecaPPnbox6t80atNj9NsanRVtobWQQAa1Vnup8Ynp0+KdaJvSTlkGjFAOgINXOjn3xkwRbds1ZZJRpeQeZNYk76jsYQ0bVC5yk9aWxxJKglyGxDMAxFGadx5GNyjZgUg8z4bVNgIzFeieUJMxXomL7WTeg7pYSZ0B41eiY5jV6J5RbaDei3WGzpkywgAOWxFqlRGp3DICHJltwoWczh6v7TgJHMw1IS+Iuz5k5J4DeTn3w7ZUIxgHzXBBP2lCo8YuJaI6w3exJNSOqk8alSu0kvCrSpy27xiTtFkwmBJkqrtEKkBaLGArEBXdoe2BZi2TiCSSM9QDx3RM2lOcRxsxxOgaEEGjggg174KAyGCnNYWAwh2dZWJKHI7CCO6ECyKLOGeLkoaSqOplqP5+EFIsoGZheEUGVKHvMCwUeQmmZC078iNxMcJfeCMwffCrQHA35Ej7Q4wOEk5Ag8PdAsKTHEGoiYNlCpeWkQigWqGI7olruWpQYNC5e4+DSTTRCTM23UhtWcPWtLLI4wzihqdozt8nI6kw5IsyllkJKuwRL2TZOarzmSOZgSlGHdlo45S7ImPJ4tlTP8AAP8AMYus2dFduS4+gHVOeb/KJhcxhHKzyUpWjr6eDhGmB3rbcCFEZtTtinqkEEsSCQHIBJ/CJXaG29ZKQ9ASfge5oHkIBTixl3DnEGLjsfwh+CLUbMmryLsmD2OxYgUV+9kSd0NS0DLTRhmBTnwhdptZC0qxkJ1CSysVSCwz74TJqMVDU5Z1U5cansjRXFiISs7hjnRw4DC0xQdQwJML6GHlCOBMCw0TFpWAkhAJCWqBRNQPeYhZ9ocl6Nvp76iLIvZtU8gmUJcpwVLJCXTrgfMs7aQJYtmLGlbqRMmhyzqwgCjYkoqfahnUXkp0JPsMXTe5mHo2VM4oSpQRxWWoIKtcgux/3i6mQmTLShCES5ZrhSkJzGrZniaxGXpIQUORhLskhq9o784KyIMtM1G7KnOs4NWqKd0H7M7LqtaSvJAcDdTU8IatFnKDXT85Rq3k7u4S7vk0HWS57SSWfvMWlyuBGNpP1Gc23YdKHBR3j5iK/eOzKpSVKQ6kEZahUbva7oBBO/SKffl19GxGVX4E/OMr3Y+UdDZDIjEFKcsY5OU58BFu2s2eBBmy09ZPnAfaG/tEVq5LuXPWyCwSXKjkK0Pb8o0RyKUdxhnilGW0uVwWSaizBE0ISHJTQFbHMF9fdEnZ7EC2CWTxVQeyIakXuEkJLLmK+2shIxZl2yfcIMNtDOuaTqlEpBPWD0ZJLvk5O6MuSO52bIZNq2gt77OpmB1pTXdQ884iLLswiWXBV2U+UWhU90+YU5eca/GIq2XzJlnrrSCNHryhVz/TEZ6L3NIFmbISFnEoEk/eIjyNiZA+y/aSfjCJm2VnGRPL5wFN27RpigpZvqCTxJ+CelXUlAZKQkcKQ6nCkRUlba4nYGBV7UKP2TEenyPuTr415LnMvFI3QBa7clKStVAKxVTtArRIEA2y8lzKKNBoPf2wyGmafIuWqXgctl5qUoqyc+GghmTeKkl2B0YgENwGkCmOhMblCKXBztzb57ksi2y1pIwiWSzkV1yr84MVO6NOEMSQMqFLAZaVaK2W3wTZLSlwJgcDLhwPDWA4Dlk7WS6rQMSauFfad9BRtK4oJSBAcrCoDC1KMG4sYeS/fCJNDIdrCI68ISgnQ8vnCxKPAdp+QhdjUifvK+LVOV+qRiOSQo58VPAlnslps8+XNVNTMCP1ZUrCoH7JYfloz9zx5wddd2rnrCUqYsS5JyEbo4tzqK5MUtQ0rZqNr2htExQKpVnJZkjFNZPziItd9T3Dy5Jwu1ZmZzOXZyitydkJii3SpSeOLw3w8Ng5p/XI/i7If/j8vmIp/EoLhyDV3lOUp1Jls7lsb8WiKsFrt1kmH6POmoS5YhZwkcUGnhBH9AZvrkc1Qg7FKGdol6+mfcIYtFmSpRES12Kb/Uaj5PtsrZapxlWkylpEpSsQSUrcFID/AGWrWkHXtNJUtJqmY7DcRFL8mNyKstvQvpkKC5cxBSAp6pcZhqFIi94UzFzUfbQkrT+y+Ekdh07IwanHLG9slydXQ5I5Itp2ipzZRTTvqO4h4gbVYFyAoyQgIWXOLE4VuDaRckET0EYFFaJiUlgS5KcVO4GnCIjaO4kz5C5YVhUMKgqrU3gVNCYw4k99eGbM7Wxt90U6dZ5yhUy+7FCrBabVIRgRMl4XJDoKmJzaG/6BFj/xCPYmH4QgbBl26ZORL9HMz3dsdlaHKv2nAWvxy5UvyetX0uZ51pPYHAHYBlEWrZ9ZLmYCewxLjyfH14/czI6fJ/8A9f8A7M2LLR5V2iB63E+8vyQytnSf1ieR+cc/o6fWJ5fjEwNhBpP/AOxMhtOxYOS5i+KbLMUObxb5PN7fgi1WF9n9n/wBk3GU/rEcvxh79DDWagdw/mgo7DHfP/8AqTB7zDkvyfLIdpw7ZIH/AOkV+Uyvx90H5nF7keblT61Ph/NHDcsv1yeaf5oMmbKSkOFzZiSGcfRyWcOMlEZQ2nZ6zevmP/cH5xPk8vt90W+ax/X+mBrumWP1yeaf5o4LslazxzT847f9xCRgKFFaVgkEhqg1p3iIdoRkg4PaxkJqa3RJ+x3bZgoFSxMGqcYS/eC8Tku67IQ4syf3s0/64oZES+zt4FEwJJ6qqNuOnyhTVjUy3yrvs6fNs6B/imfzQmddCVF0fV/ssf8AM5h5FWguWIpsQxSYzaLiQLPLMskzwpXSFRZKk1w4Ut1SOqM2NYg5ySCQQQQavnFulppEHtHZWImDWh7dIXkh5GQlToz2LxsNdlFzDwSKPxV8PGKXZ0uY2DZ+6zLs0tLO6cSg+SldYuBwIHdHZ0UE8lvwcLX5NuKvcbXd6VCvu90ITY1J81TjcfgqJpNmplTd+ffCk2QtSvCO1uR57cQvSAecFDtBIz3gwWhFAUqo2g49sSH0J9G7SPnDJuchQ6IspRAZjhO9xwA0gOaFt32CrpXhnS1FVKB66patd5iUscki2THS4VLWApvNrl3ndugBFz2gfalfu1gcukh1FmtSFBSTLVoRhIp2qm6xztTjjmld9kdbQ6vJp47K4bsTZLpraACW+p1o7LryiJnJUm0KBJL1G87/ABi0WdK0lZMsMvCGSQGw4tSa5xG2yyFXXKQFIUrvSCR8uccqej2xk34R3I/E+plhFeW0/wDZEkzQtlN0ZqCyidwBU7A6wYmxkHEKlsOEvUEu7vQ0oa8YKlhxiTUVBBHMA/Coh1NiLOkMC/VU5HIeaY7WPNvhGXul+Dyuox7Mko9qbX3I4yXyJf0Set3aKHZCehPHxiUTJBGFQY6CgfsOvhCjZlftjd9of4jQ9/OGrLRllBkJ0MKsVlEtQVUsXGW7f+c4kxZH82pGYyUBxHyeG+g/Lxd5E+BTlOHkWbak5pPhCBPl7leEeEp9PER7oIooxQetMib5kIWCkWcTQoDEorwKBFA3FgKxXbXs3MWSXUlNQJeHGka9UOAHIzi8GRCDIi3oao1YtdlguDMb72eUiyY1AhSVAkfdLg0yFWimkRul7XZ0smYj0kqA7Wp4gRiE+WxL0McvXwSkpI9B8N1HWjJPun+RkiOgsQRoXj0eaOcdM0C6bT0ktKhqH/PIxLSZZiqbF2uipZ0qOw5+Lc4uktMQYhSZZhm3WDGgpJz9+kGJhRQ8DvwW5Mu2Yu3prRLRmFKAP7Iqr+EGNtQgaOD2sOQyig+Sq6MS5k0gshIQCz9ZdTySP4o0roAKnLfQR1tMtsP5PLfEZ7su1eBkSQdADvane/vhfQb/AIn3UMEos/eOAfxMPJQw3jUE/AZQ5zowKAELPv8AgIdk3epa04Q5GIuKNkM++D5Ul/M7w1e584VLlnFnXtMUeX2GRwc2zgumcMgo8MXzMdTcs7j7X4mHgfvKB7YUXBqSk8XZoS5S+hreLHXn+wcXPOGb+3+MBpukqDYiFOqhHEuWdlOKOYJsKCtSnUtgohnPzqIljZmzAI4ZiA5tcMmLFFtTgmq939yv2W5MK1YZhqAyGADjMvq+TGlN9YMFlD06p3E0iRnqlpA6RSa0BLJL5s5zppDkuUkpGEBadCC9OBGnhAU6VLsOnh6k3KT5ZFKsYyUGJ4OD3fKBjdakHFiURWilFSTubSnZFgTZy1KjcaNHE2E6FnzBy8YnWoHytkDMSksCC+mh7iPeIROsoVUpc+yod+Su/nFgVdiX9FXeeW49kDz7AtIJAxNkFHPsVpBWYXLSN8EALHonC+5ScB+Rjwsa/RYcA/iKRNJsqlDryxTVCsXyIhC7IoB5Zf7qqK7jDFlsyS0aXYiTZ6QgyolgVHz5ZHEh/EVjhlIOTjkfDOLdQo9Pa4IkyIxHba7uhtc1IFCrEOxXWHvjf5ll3EHn7jGX+V65ykypzFlAyya5jrJ8CR3QvO1KBt+H3iy/yZgRHY8RHI5Z6QNue2dFOQrIOyv2TQ/PujUrPlGQxpOy949LISTUgYT2hh4hjBLRZNph5EMp4Q7LVWIWtgWxd+WSz2RCVWiWlaipSwVVclgCOCUp5mLENr7EMrVKr94eMYebFK9Nf7sfzQ7KuqUQD0xTwMtiKAvnxjXHVNKqORP4dGUnLc+f4NwRtjYm/wDVSe9fwh2XtjYc/pckHgoB4wZd3yh+t/g/GEfRJXrT7H4xHqG/BVfD4r9x9A/02sLj/ipIO/G8Pf03sCvOtckHeFVPaw8Y+ePo0r1x/dn5x5EmSP1h7kfjFes/YbHRxXk+ihtrYH61rkncQp/hWG7btzYikJTa5JJPnFRZPbTw7I+fQmTrMWB/dj+aHBJs7UnLP/xH5xTq89i/yakqs+grPtfdstIT9MlEa1qo6kloJR5QLtSKWuT3qJ+EfOarNK9Yv93+MMFEn05nsD5wOpZdadR4TPpKd5QbsW2K1yC3aeVKQqX5RrrDBNrkhsmxAf5Y+bEyZJPnzPYHzhJlSPTmewPnA3h6Kuz6VX5R7tV/zsoHeMWfsx4eUq7QOtbZSuwLf3R81YJHpTfYHzjwRI3zvZTAcyyxfU+lv60bsalrl0+6v+WEf1o3YP8Am0dyZhH+SPm4SrPvneyiFYZH/X5J+URyD0/dn0Yryo3Zl9KQexEwN/DDZ8ql2f8Auk98uaf9EfPaLPZz67kj5Q6mySNRP/g+UDqUDoX5N3/rUuwO1pb9lE2vFsEDWryn3Yog9O53iXNSeeGMXnWCzpOU80fNH8sdlWGzn7M9v20fywes1yCWkUu7NdX5ULvB/t1KH90px3tUdzxXtudurDa7IqUhasYKVIHRqCcQLMScnSVjlGeT5EkZS5x7ZiR/phhSZYD9ErKv1v8A4wXqG1RVaKMXdkes1jgEGY5fqT+9/COdOj1I/fKhZrpAuGLLsPaWmKl6KGIcCM+YgCyzEEFpNnBGsydM8EhdYO2XmFVqSCUsyyyE4U+afzWIRLkvhTujpmR2WIaWkvrBjTZeXCKwmw2T0Zvtw9ZLks0xSghKyyFKqs6BzlnFC/Ss31i+cLk35PQXTOWksQ4U1DmIY6M64LYbvs/oK9pUJN22b0Fe2qKh+kJnrFe0Y59Pmemr2jAZC4fouy+rV7ao8Lss3qz7a4p/6QmesV7Rj36QmesV7Rg0iFxN22X1R9pfzhz6HZwGEvxV84pJtq/TV7Rjv06Z6auZgELuZVn9X4mG/odmOckc1RSvpi/TVzMeNqX6SuZiBsvNjuizLWEiUK8VfOG1WCzgt0IpxMUuXbZiSClagRkQouISq0qNSpXMxGAuwstm9QnxjvQWb1CfH5xR+nV6R5mOdMr0jzMAhevo1n9SnlHOhs/qUcoovSn0jzMKE47zzMQhe09CMpKOUL6aV6pHKKEJh3nnCXO884jIaAq0yznLRyEO2adLUoJ6NFSBkIzlzx5x0LIyJftiBtmkm0yZayFSUKYkZJEdmXlZiKWdA7xGalRNSSX4xwQKJbNBE2SpQZCADwTBM+TKegl8kxmzRxolFrNLGDIBH8MdlM5YoDjN00MZzJGUHWVOR3K/0/jFXwMhy0jSLJeEtKTiIJbQiLDs1bJIs0/GqWCej84pBzOQJjIFTBE1JDpHYPd4QjftHyxKu5//2Q=="/>
          <p:cNvSpPr>
            <a:spLocks noChangeAspect="1" noChangeArrowheads="1"/>
          </p:cNvSpPr>
          <p:nvPr/>
        </p:nvSpPr>
        <p:spPr bwMode="auto">
          <a:xfrm>
            <a:off x="325438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pic>
        <p:nvPicPr>
          <p:cNvPr id="38919" name="Picture 14" descr="http://www.3dnews.ru/_imgdata/img/2010/05/20/592359/Touch-screen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46" y="2572857"/>
            <a:ext cx="3877816" cy="3877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20" name="Прямоугольник 4"/>
          <p:cNvSpPr>
            <a:spLocks noChangeArrowheads="1"/>
          </p:cNvSpPr>
          <p:nvPr/>
        </p:nvSpPr>
        <p:spPr bwMode="auto">
          <a:xfrm>
            <a:off x="630238" y="437787"/>
            <a:ext cx="6705600" cy="18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be-BY" altLang="ru-RU" sz="32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Сенсорными экранами могут быть оборудованы телевизоры, компьютерные мониторы и другие экранные приспособления</a:t>
            </a:r>
            <a:r>
              <a:rPr lang="be-BY" altLang="ru-RU" sz="3200" b="1" dirty="0">
                <a:solidFill>
                  <a:srgbClr val="66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8921" name="Picture 6" descr="http://www.smartphone.ua/img/words/165/165_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506" y="4168039"/>
            <a:ext cx="2252663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33608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4"/>
          <p:cNvPicPr>
            <a:picLocks noGrp="1" noChangeAspect="1" noChangeArrowheads="1"/>
          </p:cNvPicPr>
          <p:nvPr>
            <p:ph type="title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74638"/>
            <a:ext cx="1524000" cy="1143000"/>
          </a:xfrm>
          <a:noFill/>
        </p:spPr>
      </p:pic>
      <p:sp>
        <p:nvSpPr>
          <p:cNvPr id="39938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2895600"/>
            <a:ext cx="7848600" cy="2362200"/>
          </a:xfrm>
        </p:spPr>
        <p:txBody>
          <a:bodyPr/>
          <a:lstStyle/>
          <a:p>
            <a:pPr marL="114300" indent="0" algn="just" eaLnBrk="1" hangingPunct="1">
              <a:lnSpc>
                <a:spcPct val="90000"/>
              </a:lnSpc>
              <a:buNone/>
            </a:pPr>
            <a:r>
              <a:rPr lang="be-BY" altLang="ru-RU" sz="2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Сенсорные экраны могут быть установлены в платёжных терминалах (например, в информационных киосках и банкоматах) в оборудовании для автоматизации торговли, в карманных компьютерах, в операторских панелях в промышленности и в электронных книгах.</a:t>
            </a:r>
          </a:p>
          <a:p>
            <a:pPr eaLnBrk="1" hangingPunct="1">
              <a:lnSpc>
                <a:spcPct val="90000"/>
              </a:lnSpc>
            </a:pPr>
            <a:endParaRPr lang="ru-RU" altLang="ru-RU" sz="2500" dirty="0"/>
          </a:p>
        </p:txBody>
      </p:sp>
      <p:pic>
        <p:nvPicPr>
          <p:cNvPr id="39940" name="Picture 8" descr="http://img2.kosht.com/2009/03/9839/9839_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8600"/>
            <a:ext cx="3124200" cy="251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Picture 10" descr="http://t3.gstatic.com/images?q=tbn:ANd9GcRFQ66aYU65p1lM1ggFM5bXcUqBFEptJqOlyAnpMSHWCd_2D2I9TM23vB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313292"/>
            <a:ext cx="1781175" cy="237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2" name="Picture 12" descr="http://t3.gstatic.com/images?q=tbn:ANd9GcSRI_3rXA-yBPHFJ6azSeNafJKOUS42gWhiEWAmMQnEojGQbDAN3YyCENChX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648200"/>
            <a:ext cx="2514600" cy="187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00531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4800" b="1" dirty="0">
                <a:solidFill>
                  <a:srgbClr val="660033"/>
                </a:solidFill>
              </a:rPr>
              <a:t>Электронная книга </a:t>
            </a:r>
          </a:p>
        </p:txBody>
      </p:sp>
      <p:sp>
        <p:nvSpPr>
          <p:cNvPr id="4096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Электронная книга - это  версия  книги  в электронном (цифровом) виде. Данное понятие   применяется как для литературных, научных и других  произведений, представленных в цифровом формате, так и в отношении устройств, используемых для их прочтения. </a:t>
            </a:r>
          </a:p>
          <a:p>
            <a:endParaRPr lang="ru-RU" altLang="ru-RU" dirty="0"/>
          </a:p>
        </p:txBody>
      </p:sp>
      <p:pic>
        <p:nvPicPr>
          <p:cNvPr id="40964" name="Рисунок 30" descr="knp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733799"/>
            <a:ext cx="3361338" cy="251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Рисунок 32" descr="knig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733799"/>
            <a:ext cx="2362200" cy="3053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52756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325438" y="498475"/>
            <a:ext cx="8001000" cy="12160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be-BY" altLang="ru-RU" sz="4800" b="1" dirty="0">
                <a:solidFill>
                  <a:srgbClr val="660033"/>
                </a:solidFill>
              </a:rPr>
              <a:t>С</a:t>
            </a:r>
            <a:r>
              <a:rPr lang="be-BY" altLang="ru-RU" sz="5400" b="1" dirty="0">
                <a:solidFill>
                  <a:srgbClr val="660033"/>
                </a:solidFill>
              </a:rPr>
              <a:t>канеры</a:t>
            </a:r>
            <a:br>
              <a:rPr lang="be-BY" altLang="ru-RU" sz="5400" b="1" dirty="0">
                <a:solidFill>
                  <a:srgbClr val="660033"/>
                </a:solidFill>
              </a:rPr>
            </a:br>
            <a:endParaRPr lang="ru-RU" altLang="ru-RU" sz="5400" b="1" dirty="0">
              <a:solidFill>
                <a:srgbClr val="660033"/>
              </a:solidFill>
            </a:endParaRPr>
          </a:p>
        </p:txBody>
      </p:sp>
      <p:sp>
        <p:nvSpPr>
          <p:cNvPr id="41988" name="AutoShape 8" descr="data:image/jpg;base64,/9j/4AAQSkZJRgABAQAAAQABAAD/2wCEAAkGBhQQEBUUDxAQEhAQFBQVFRAUEhQQEBAVFBAVFBUUFRQXHCYeFxkjGRQUHy8gIycqLDgsFR4xNTAqNSYtLCkBCQoKDQwMDw0PFDUkFCQpKSwpKSkpKSkyMTY1NSs2LDUpNikpKSkpLiwsKS4vNS8rKS81KTIpKTIpLTU1MTUwNf/AABEIANAA8wMBIgACEQEDEQH/xAAcAAEAAgMBAQEAAAAAAAAAAAAABAUDBgcCCAH/xABEEAABAwICBgcFBAoABgMAAAABAAIDBBEFIQYSMUFRYQcTIjJxkaFCUmKBsRQjcsEkM0OCkqKy0eHwCBVTY8LxFjSj/8QAFgEBAQEAAAAAAAAAAAAAAAAAAAEC/8QAFhEBAQEAAAAAAAAAAAAAAAAAAAER/9oADAMBAAIRAxEAPwDuCIiAiIgIiICIiAiIgIiICIiAiIgIiICIiAiIgIiICIiAiIgIiICIiAiIgIiICIiAiIgIiICIiAiIgIsNVVsiY58r2sYwXc5xsAPFc9xbpeAJbSQawvYSSkgO5iNufmQg6Qi4xNplWzG76hzBuZEBGB4kZnzWWHSusbsqpT+LVd9Qg7Ei5XDp3WN2yMd+KNv5WU+HpJnHfhhd4F7P7oOiotJh6TW/tKZ4/C9rvqArCDpDpHd4ys/FGSPNt0GzIqqn0qpZO7Uw34F4YfJ1lZRyhwu1wcOIII8wg9oiICIiAiIgIiICIiAiIgIiICIiAiIgIiICq9INJIaGPXndme7GM5JDwaPzOSqNMNPY6IFkdpam3cv2I+BkI/p2+G1cexDEpaqUvleXyO2uOxo3ADcOACCz0l0smxCTt9mMHsQNPYbzcfadzPysoVLS2zObuPDwSmpw3Zv2neVNjYg9RsWdsaRsUhkaDGI1+9Ws4jXrq0ER0awvYpzo1gkYggSMUbXLDdjnNPFpLT6KbK1QZkEuHTGsi7lXNYbnO6weT7qxp+l2tj74glHxMLD5sIHotUncq+d6g6lSdOTf29G8cTFIHfyuA+q2TAelTD6x4YyfqpXZCOYdUXHg13dJ5A3XzjW1d8h58f8ACrnZqj7NRfMeifSrW4fZok+0U4/YTEuDRwjk7zPDMcl3fQfTyDFonPhDmSRWEkL7azC4GxBGTmmxseRyCDZUREBERAREQEREBERARFHr6+OCMyTPDGN2uP0HE8ggzk225Ab1zjTLpLteGhdnsdUDMDiIuP4vLiqLTLpBfV3jhvHTcNj5eb+A+HzutHdLr7O7x3nw5c0Gd0heTmcz2nnMknbmdp5qXBGALBRYstimRIJcQUuJijQhT4WIMsUaksiSGNS440GJsS9dUpLY161EEF0SjyxqxexRZmoKmdirKgK5qAqesNgSchx3IKqpKoK+tvk3Zx4/4WfFMR1zZvd/q/xyVU4IMZX5ZZNVNVBicFsvRXpSaHFIiSeqqHCCUcRI4BrrfC/VPhfitVqHq20Xw0632h/ZjgJcwnLWkaLgjk3Ik8bBB9dIo2H1Qkhje03EkbHB3EOYCD6ogkoiICIiAiIgIi1HTLT+OiBji1Zan3fYi5vI3/Dt8EFvpHpPDQx60zruPciHfkPIbhxJyXGdJtLJa1+tK6zG31Igfu4x+Z+I/wCFV4piz55HSTvL3u2uPoANgHIKmmqNY/Dw4+KDPJPr/h/q/wAL2xyih6ysegmxOU2Aquicp0DkFrThWUDVV071ZwPQWELVLY1RIXqUx6DMAhXkOX45yDxIokyzyPVdX1rY2lz3ANG//dp5IIldMGglxAAzJOwLRsYxcymzbhg3b3cz/bz5ZcZxh1Q7e2MbG/m7ifp6qoc2yDEQvzVWSy9NjQYRGsFVJbJTJ5NQczs/uq2npX1ErY4mlz3mzRxPE8BvJ5IJOB4K6rl1Rkxvakk9xt/6jsAV3j1SHyRUVONVpfHEQN2s8NDL7zncnirPEpY8LpRFEQ6Z+1+977WdJb3RsaP7lUvRpRmoxmkac7TiQ3zv1TXSm/zb6oPqyGEMaGtFmtAaBuAAsAvxZEQEREBERAQlYqurZExz5XtYxgu5zjYAeK5Bpt0juqrxUxdHTbC7ZJN4+6zlv38EF5pt0mhutDQuBdmH1AzDeIi4n4tnC+0cqnqdpcczmSTcknaSd5WGaqAVdNU6x5BBlmqNY8uC8Byw6y9ByDO1yyMcozXLNG5BLjcpkMiwuw6VmbongcdW48xeyRO/9ILeCZWME6pYSp8LkF3DOpkcypoZFMZKgsxMvwyqEJVExHFmwtucydjRtcUEnEsTbCwuebDcNpJ4AbytExTEn1DruyaO6y+TefM8/LnkrKh8ztaQ57m+y0cB/dRSxBFexYSxTjGvzqURCbCvTuyLnYFLEap6+ructg2c+aKiVcpcefD8lv8AgODNwymdPU5TvZ2h7UTDsiHxuyv5cVH0C0XyFZUN7IzgY7Y5w/auB9lu7ifBUmnGkZqZNWMkwRusHbnvtm4nztyz3oKHF8UdUSukfv2Dc0DY0eC6T/w+6OSSVr6sttBTsfGHn2pZAMm8bNvf8Q4rn2jGjkuIVUdPAO1Ic3Wu2Ng70juQHrYb19ZaO4DFQ00dPTttHE21/aedrnuO9xNyfFBZIiICIiAq/HMeho4jJUP1W7m7XvPutG8/6VXaX6aw4dHd5D5nDsQg9p3xO91vPyuuC6SaXS1kpknfd2xrRkyMe60bh/pQXmmGnUlc/tnUhabshByHxOPtO57ty0+pxDgoE9ZdRXSoJEtTdYRN/u4+KwlyXQTG1A35fTzWVrlXgrIyS3BBPBWRhUNlQN4I8M/QrMyYe8PndqCxpqt7Ddj3NOy4JCmSV75GgPcHAbCWtv4XABsqmOTlfwId9Fmjqm73AHgcigtqZ1lYQyKngnB2OHmp8UvMILaFylskVOytA3/msM2KudlFt97cP7oLPEMXEYsO087G/meAVI4F51nm7j6chwCyQUlsybuO0naVm6pBFMS8GFThEnUoIIgX6KdTxCq/F63qW2H6x2z4RvcUFTjNWG9gbu8f/FZ9C9FTXSmSYEUsJBkOzrD7MTeZ38AoGB4LJX1DYYtnefIe7Gwd57v94LpOPYnFhlI2OnGTQWxMPee/2pX8eJ+QQUfSFpQI2/Z4rNJaA/VyEUduzG3hcenilD0dy4lBTxUjY4mxXfPM91wDIxpB1Rm52TgAMstoWsYHoZW4rIXU8bpGdYGyVDiBGxzs3FxJu6wNyG3OziF9PaPYEyip2QxZhg7Tzk6R3tPdbeT5ZDYEFZoRoDT4TEWwAvlfbrKhwHWSEbsu60bmj1Oa2VEQEREBaxp9pqzDKfWydPLdsUZ2EgZvd8Lbi/iBvWyveGgkmwAuSdgA2lfLOn+lzsRrXy3PVNuyJu5sbXG3zPePigh4tj0lRI6SV5fI83c47T/YcAqtzyc87LG0XNt5W3YPhMRjJc7YGhjcmukJLQ4677MaAXcdjXHO1iak2W61C6K30jiZFKYo3tk1CQZGt1QTwGeY55X4BVCJREX6iC/QvwBfqD0F6C8BegiPYWQFY2r2Cg9hg90eQWaKnbwCxMUmEoLGlhHBXFOzkqukV1SsRWRsS9iNSGRL31SCMIl+9UpQiX45tgSbAAXJOwAb0FfWzthYXv2DdvJ3ALSpzJVTBjGl8srg0MHPY0cAPy5KbpBi/Wu7N9RuTBvO4vI4/wC7l0DQPRL7FF187f0uZvZadtPGfo9w8ggkYZhUWE0bg5w17a1RMPacNkbfhGwDeVzxsM+M17Yoh25jYXzZTwjMvdyAz5k8wpmnGk32mTq4ruhjdYAZ9fJsuBvG4f5XYeirQL/ltN1kwBrakB0p2mJu1sIPLaefgEGzaOaPxUFNHT07bRxC1z3nuObnuO9xNyVZoiAiIgIiINZ03xLViELT2pwQ620R7D57PNfPWOaGzUjzrN+6cexIReN43An2Xf7muzdJU5o6mCrkDnUj2inl1Rd0Lg5z45AN4Os8EchvsDeYRLDUQB0bo5oXi1xZ7HciDv5HNB80y0IHeDmc+/H5jZ87JHFKztRuNveY6/0XfMX6LKWa7oNamkPudqI+MZ2fukLQsa6LaqAlzYeub/1aYnX8XRmzvRyDmb73z289qWWzVOEytykjcbbpYnxO/iLbeirpsPbvD4/5meYuPogqrL9KmOwx21ha8cio0sTm95pHyy80HgL9sjSv1EAv0L8XssIFyCAdhIsD4FAC9heAvQQZGlSYSozVnhKC4olsNE1a5QuzWzUCKsY41k6te4mrIY0GAMWqaV4zthYey39Y4bzuYPz/AMK50jxf7OzVYfvnjL4G73n1t/hUuhGiRxCbWluKOE3kdvldt1BzO/gEFr0c6Ia9q2qb2Gn7iI7JHD9oR7jd3NS+kPSgtBgjd948Xlf/ANNh3eJHp4rYtLdIm0cN2hodbUhiGwWGWXuhc70O0VkxitLHl3UsIkqpt5ucowfecQR8idyDaehjQTrpBiFQz7qMkUsZHecDYzHwNwOdzuC7asVNTNiY1kbQ1jGhrWgWa1rRYADgAsqAiIgIiICIiCBj2Cx1tNJTzC8czS08Wna1zfiBsRzC+YZ6irwWtki6x8U0TrF7DZsrdrHlp7L2uFjYg7eS+rVzjpn0KbV0hqWN/SKRpNwM5Ib3e08dXNw8DxQUGjHTaHWbXRX/AO9CM/F0JP8ASfkumYNj1PVt1qaeOUDMhp7bPxMPab8wvlJgVxhNcQ8XcQ8dyRpLXtPJwII+SD6f+3Ab7jzChVP2aT9ZBA+/vRsd9QuS0umc8YvM9srRtdIeqkHjK0WPi5pV3R6Wwyi/WGP8diz5Sx3b/FqoLrEtBcLmJPUGF59uF7oz5Zj0WtV/RS3bS1wPBk8d/wD9GG/orskubrA3afbaQ9h/ebcLC4u3FBoWJdHNVHmaUSj36d7ZP5ey70Ws1OEBhs4ujd7kjSw+TgF2NlfI3eVMGKtlbq1ETJGnc9oePUIOEvwt42WIUinxeohaGhxLGiwY5ofGADfYRbauxT6AYfUZxsfTPO+F5a3+A3HlZUmJ9EFQ0F1NUMnG5rgI5PXI/wASDnjcbY4Wmo6d2ZOswGB2Zue78/PkvLnUrmusJ43gOLQNWRjjtaCSbjgT87blNxLBpYH6lRCGv91wMbjzAIN/EFVslMBtje3w7Q9CUFpFo/DIPua2MuuRqyDqycrttnc3PZ2XvawIN15boxUWLmMEjQXC7HB3dJBdbaG9l2fwlUzmt9+3JwLfqs1NUvjN43kHix314hBaxUz4yBIx7D8TS2/hfbsOxbHhj1rP/wAikewMlku0EHMdrLmrfCcRj99vqT6BBt1O26/MUxBtNGXvzce6zYXH8hxKgt0iY3swtMkh2NAufHVGfzNhzVZLhk1VMGi8lRJsYDdsQ95zhllyyG65zQU+HYTNidXqA9p51pZSOzFGD6WtkOIA3LrUnUUFKGMsyngbe+9x3uPFzj9V6wPR5mHwdUyxkfnLLsL3cOTQuZdIOloqHmOM/o8R2j9q8b/AZ2+ZQVeJV0+J1jWxNLpp3akMd8o255k7srknxK+g9DNE48MpGQRZu70klrGWQjtOPLcBuAC1Xoh0DNJF9rqW/pdS3stIzgiNiG23OdYE8BYbiujoCIiAiIgIiICIiAvMkYcCHAFpBBBzBBFiCF6RB896adCtVTSOkoGGppiSWsaR9oiHulh79txbnyWgHXjcWyMc17drHNLHtPNpzC+w1W4zo3TVjdWqp4phuLmjXb+F47TfkUHz5orj0TKiGWePrGxE6zOyTctIEgDiA5wve195tmt5xJ+FVEc89o45WxucwNLqKcuAyNgGlxva/eCzY30Cwuu6hqJIXbo5PvY/AOFngeOstJxTQLE6IHWgdLEPahtPGRzjtcfNqDbqPo8mjihkgrSyeaJji18Zb2nNB1RLCWutnbMO2KK+troZnwS032l8LWveYm9fqtd3TrRhj7ngWuK0zCdN5qY2Y6WK21sbyxo8YXh0f8oWy4D0lGKWaV7o5nVOpr9Y00726jXAar4w9ntHaAgsYdLIC7UlbJDJvYbOcP3Hhkg+TSrOKqhf3Zorn2XO6lx/dkDb/JKrS2lq4I45oXuaZozI97I54mxtdrvAfGXW1gwM2DvlT6LQ3D6qnaYZNWXUBf8AZph2XHMgxHWaAL2sW7Ag/YqYtzs4DjY289itaKvI3rW5ejKoiGtSVg46j2vpneBfAdXzYtWGlVVGSDLdzCWlsrI5CC1xaRrAAnMHeg6xWQR1LOrmiZKw+w9oe2/K+w8wtYruiKjefu31MJ4NkEjB4NkBy+a1uk6VZoc301M/nrywn5XLh6K0pumynP62mmYeLHxzD1LT6IIVb0NP/ZVrTylht6sd+S1+u6Iawd1lJLzbJqHye0fVb/B0q4e/bNJGf+5DIPVocPVTodNKKTuV1MeRla0+TrIOMT9G1c0//Sk/dlY4ej1Nwvo3rXHOgefxysDfnd67E6uY/uSRu/C9rvoVlpa0N7zmgc3AD1QazgXRnU6oEroKaPe2K0kh8gGg881vGH4BDRRkQt7Tu9I460j/ABd+SjVOnFHA28tVCLbg8SO8mXXONM+mwPaY8PaRfLr3Wv8AuNG/nn8kGTpL0uEd6aB33jgeteD+qafZ/ERe/Ic1V9Emg326f7XUN/RKZ33bCMp5RvI3tbkTzsNxWr6LaOS4pVtgaXdo9ZUTHMxsuNYk73bgOJG4FfTGGYbHTQshgaGRRNDWtG4D6k7SeJKCUiIgIiICIiAiIgIiICIiAiIgIiIKnGdFKSsH6VTRSn3i20g8Hizh5rQsa6BKd9zR1EsDtzH/AH0fgDk4eZXU0QfOuKdEuJ0pLo42zge3A/t/wu1X+V1rc+K1ED9WoY9sjd00ZbIPAuAePkV9XLBWUEczdWaKOVnuyMbI3ycEHzhSdJVWxuqKqdrSLW6zXt4GZry3xDlR1eOvItFHqj3idc+PjzN13rFuhrDp7lsLqdx3wPLB/Abt9FpWLf8AD5ILmkrGP+CZhjP8bLg/whBysMc43kJceJN1lEI4BX2KdGGJU3eo5Ht96Eidvk3tD5ha5KXxu1ZA5jhta9pY4fI2KDL9mH/rJDRA7z5/3XltSszKgIMX/K+BPootTC5ntO81dQvBWPEaa7boNeLydpKmYfSPke1kbS+WRwaxgzc5xNgB81Etmu8dCugHVMFdUt+9kb9wwjOONwzktuc4bPh/Eg3Ho+0LbhdIGZOnks+eQe0+3dB91t7D5netoREBERAREQEREBERAREQEREBERAREQEREBERAREQFGrcNinGrPFFK3hIxsg/mCkog0zEuiHDZr2pupcfahe6L+W+r6LV8Q6AGZmmrZG8GyxtkH8TC0+i62iDglX0LV8Xc+zzD4JCw+TwPqsDOinEJOy6l1b+06WKw8nFfQSIORaH9AzIZRLiMjJtU3bTMB6q4zHWONi8fCABxuF1wC2xfqICIiAiIgIiICIiAiIgIiIP/9k="/>
          <p:cNvSpPr>
            <a:spLocks noChangeAspect="1" noChangeArrowheads="1"/>
          </p:cNvSpPr>
          <p:nvPr/>
        </p:nvSpPr>
        <p:spPr bwMode="auto">
          <a:xfrm>
            <a:off x="173038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pic>
        <p:nvPicPr>
          <p:cNvPr id="41989" name="Picture 10" descr="http://t3.gstatic.com/images?q=tbn:ANd9GcRkJ1m1ICMwJOZnVQSivzSXJf-PWOe2sEbQ0wud_Hbj0g8n_8bBt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300457"/>
            <a:ext cx="3489325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0" name="Picture 12" descr="http://t3.gstatic.com/images?q=tbn:ANd9GcRpQpqo8w14DsPnE8G_jefz_GhsxmtM0Yiu4m4zkowVVEO4XaYEu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1" y="1120586"/>
            <a:ext cx="2276883" cy="1698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1" name="Picture 14" descr="http://t2.gstatic.com/images?q=tbn:ANd9GcQ9xu8tUmK3iPCLq2spCRhZc2RKQ0BVju51XpgLIIY5uUgAxawXZ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595" y="3410690"/>
            <a:ext cx="2819400" cy="296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2" name="Прямоугольник 3"/>
          <p:cNvSpPr>
            <a:spLocks noChangeArrowheads="1"/>
          </p:cNvSpPr>
          <p:nvPr/>
        </p:nvSpPr>
        <p:spPr bwMode="auto">
          <a:xfrm>
            <a:off x="325438" y="1219200"/>
            <a:ext cx="457200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r>
              <a:rPr lang="ru-RU" altLang="ru-RU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Сканер – это специальное устройство, предназначенное для быстрого считывания текстовой и графической информации в компьютер. </a:t>
            </a:r>
          </a:p>
        </p:txBody>
      </p:sp>
    </p:spTree>
    <p:extLst>
      <p:ext uri="{BB962C8B-B14F-4D97-AF65-F5344CB8AC3E}">
        <p14:creationId xmlns:p14="http://schemas.microsoft.com/office/powerpoint/2010/main" val="36347044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altLang="ru-RU"/>
              <a:t>Принцип действия сканера </a:t>
            </a:r>
          </a:p>
        </p:txBody>
      </p:sp>
      <p:sp>
        <p:nvSpPr>
          <p:cNvPr id="43011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5791200" cy="2057400"/>
          </a:xfrm>
        </p:spPr>
        <p:txBody>
          <a:bodyPr>
            <a:noAutofit/>
          </a:bodyPr>
          <a:lstStyle/>
          <a:p>
            <a:pPr marL="114300" indent="0" algn="just">
              <a:buNone/>
            </a:pP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Изображение оригинала через оптичес­кую систему построчно подается на светочувствительный элемент. Далее сигнал преобразуется  в цифровую форму и представляется в виде графического файла. </a:t>
            </a:r>
          </a:p>
          <a:p>
            <a:pPr marL="114300" indent="0" algn="just">
              <a:buNone/>
            </a:pPr>
            <a:endParaRPr lang="ru-RU" alt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 algn="just">
              <a:buNone/>
            </a:pP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Сканеры находят широкое применение в издательской деятельности, системах проектирования, анимации. Эти устройства незаменимы при создании презентаций, докладов, рекламных материалов высокого качества. </a:t>
            </a:r>
          </a:p>
          <a:p>
            <a:pPr marL="114300" indent="0" algn="just">
              <a:buNone/>
            </a:pPr>
            <a:endParaRPr lang="ru-RU" alt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012" name="AutoShape 2" descr="data:image/jpg;base64,/9j/4AAQSkZJRgABAQAAAQABAAD/2wBDAAkGBwgHBgkIBwgKCgkLDRYPDQwMDRsUFRAWIB0iIiAdHx8kKDQsJCYxJx8fLT0tMTU3Ojo6Iys/RD84QzQ5Ojf/2wBDAQoKCg0MDRoPDxo3JR8lNzc3Nzc3Nzc3Nzc3Nzc3Nzc3Nzc3Nzc3Nzc3Nzc3Nzc3Nzc3Nzc3Nzc3Nzc3Nzc3Nzf/wAARCACcAKYDASIAAhEBAxEB/8QAHAAAAQUBAQEAAAAAAAAAAAAAAAIEBQYHAwEI/8QAQxAAAQMDAQUEBwUFBQkAAAAAAQACAwQFESEGEjFBURNhcYEHFCKRobHBIzJCUtEVM0NTghZEYnKSFyRjZHODk6Ky/8QAFwEBAQEBAAAAAAAAAAAAAAAAAAECA//EAB0RAQEBAQACAwEAAAAAAAAAAAABEQISIRNBUTH/2gAMAwEAAhEDEQA/ANxQhCAQhCAXh4L1NLnWxW+gmqp3AMjbnx7kHSeqp6csE8zGOefZDnYLvAKPqto7XS57SqZnplZfRVNRtVeKkx9qzd9qWcH2ndGD8rR0HFTDNjKfjJvSHn2kp+QwjHksFT6QLRDnDy8Dpn9FGT+k+gZ+7gc73fquceyNC3+7wf6c/NOW7M0rfusib4MChtR7/SiD+7oTnvXA+k2te7EVCXHphx+isMFjgYMbwPgxOGWinB4u9yptVV3pFvPK2u/8bv0SP9o17bxtjgP+m79FcP2ZTZ+6T5pYttLzjz4kobVQp/SZcJJo4ZLcA55wDhw+YV52bvjbzDITF2UsJAe3ORrwx7lHV8NFRU5mNO2R5IZFGMkvedA3j1Uvs/am2qgbDhvbPd2kzmjRzzxx3DgO4IvP9SqEIRoIQhAIQhAIQhAIQhAFZV6V9oi+Rtno35OR2mObuiv+014jslomrJCN5owxp/EVkGxlBJf79Ldq7L44nF2XDIc5GauextnbZrLFG4YnmAklPPPRTwSc9yN5EdGpXFcw7TwR2oA1HxQdmpSbw1Hay7jG5A+87PBOEHoCVoMZOF4FG3WWaeaG10bi2oq9HPH8KIfed9B3qjrZ4/2tc3XB2fVKVxjphye/g5/lwHmrMBjmuNFTRUlNFT07Q2KNga0DoF3UagQhCKEIQgEIQgEIQgF4Theqt7d35lisc0oeBPKCyIZ5nmiVnPpNvkl7vcVnoSXRxP3MA/efzVwsFsZZ7ZFSMb7TR9oerlS/R1aXVNVLeapuQHER55uPNaGUZLyvCdQkgpL3gDiB3oHLW+wwBzcuGc44ppURdp9nFM5szs7rA0HA6noO/Krc+2YfXU9vt9A6oqJpuyi3pdwOH4nnTRoCt9FCIIdTvSO+87mT1QeW+m9WpY43kOlxl7hwJ7k6CTle8kHOsqoqKllqZ3BscTd5y92YoJmxy3KuZu1lZhxb/Kj/AAs92p71HxRfty8+r43rdQPDpieEs3FrfBvE96tzeCLIF6hCNBCEIBCEIBCEIBCEIPHEAZOMc8rC9t7nNtZtayhozmCJ/ZsxwPUrRfSZtF+xNn3shcRU1PsR44gcyqX6NLN2cEl2qG/aS5bET05lGbVvt1FFb6KKlhADY27unPqnBK9JSUZjze5KG2jrmQ0T4i8NdI075Bxus5nzUlUyiMAe2d78sbn6f0gqsbR2SO51IdNPeJaV7hvxtoyG4z93GM45cUUr0d2sPEm0FRGWuqWllIx3GODkfFx18MK8tdnomsLQ2NjGN3GNADW4xgcgnMao6gJld6uWCKOno2h9dVOMdO08jjVx7gNU8e9kcTpJHBkbW7znE4AA4lcNmKV9ZNJfKtha+du5Sxu4xQ9fF3E+ShExZrbFarfFSQkuDBlzzxe46lx7yU+XgXqNhCEIBCEIBCEIBCEIBJkcGMLnEBo1JPJKPBVTb+6Po7S6kp3ET1QLcg6sZzP0RLcjMdo6yXbXbX1aAk0sbuzYeQYOLvNaRTxR01NHBC0NjjaGtAComyr7bYRPLKyZ1RIQAQ0Ow3HXI5qWqNs4WnLKGdw6ve0D6q457qzlyTlZ3X+kmSN7o6S3xvc37xdISG+JwFH1u3m0DQ2TNrp4iQSDq4Dnxd0QapvHGASPAoYBnhkrM7ZtdX3EviFyDpMFzXQwtDN0Yz1IOo4/ROHV9c8fa11Q7/uH6JhrSm+yNcjxS21NPF+9qIm+LwPqsrdLI4+1K9x/xOJRHBNK9kcMRlmlcGRsB1e48ArhtaQ58e0FxZbaZ7ZKGENmrZGHLSPwRA95BJ7h3q5NaGjAGANAFFbMWaOx2uOkaQ+U+3NL/MkPE/QdwClgsukj1CEIoQhCAQhCAQhCAQhCBL3NYwlxwAMk9Fl9/uQuFbJOc7p0jB5MHD38fNaBfqeqq7VPBROa2aQYG+4gEcxnllYtWwXym2hqKe59jG2lphUCOCTfYAXgDeOBr4ox1DiocCThRFxillbuRc+/ipO7R11GZ5omMqogWYjhY7tANQ8cCCc47sJclC6vp7fUwPq6OTDXzxbrcPBGo6g/Xkq54q8FG22SeuTRsO64P9p2NRnHEEHwI18lI2qeouMXrU1PDT0faBkYBG9I78paRw+eQnF9p6O27MOjraeSqfCxwEzpS17suJbnHMZXPYa2tuuzYlq4hKYqwPimcTmNzGMxg57uCNHUNPTU8clRTsibG5zt97NRkccnlg8k0udxhoI5HTB7i1m+WNGu6TjPhlWyOnhpaGehZJBFRTPe+SBu6Gku4jB5LPdorVWww+o2WSaphe4l7ny5IGAN3PTRX2kzU1sPUybS1NREyn9sZMUbTg6dSTrzWp7IbLS26odcbiyNtQGlsMTXb3ZA8ST+Y8NNAPErLPRhFW7PVjquopt5zYZC2ISDLn4wB3cTqtDG120EsDJI6SgjlIG9FJvnXnqCp7bnjGg5QqPR7euiIbfLVUUw/n057aPx0AcPcVZ7Xe7Zdmb1urYagcw13tDxHEKNakULzeXqKEIQgEIQgEIQgEIQgr+1O08FhiY0xOmqZATHGNB4k8gssr7tJX19xq5Y2h9dFHG8A6NDXA4bnuBHmrfto8SXyRpwWtiYMHhzP1VXmtsUuTARGT+E8EceuveCpvsr3vMdLEwbxI33FxHy6pu651724EjG9dyMfVNpaWemwHsJA4cwiV8srQIJo4H8g6MOBPjyWpjJNU2qroHR1Ez5WO4tOCD5JdFZ3iARbr9zOd0DA8ceQUHcq2+0bczOmbGTpJCQWnzAURTXStMj46+oc+NxBY+Vx49NUWc2tBbRU1O37R0bcfmkaPquUlTb4x7dbT/0uLvkFTBK2XLo5AQDgkYKSZWgHeeT5qwnC4w3q3ROduTPkx97cix8yFI2e7xXKeWno24fGwOPavxpnGRgFZwZ2ng0kd6cWu6G23KCqGdyN2JWjmw6OH18ksa8WrthqMEmWJuejC4Dw1CiquyzOlM8UkMrwd4BzOycP8r2qWZI17Q5jt5jgCHDmOq6tdphYXEdS7RX20Ya+pmLOAZXt7Rh8JBr71Z6Dbymc0C50ctNn+NEe1i941HmFHAgjBCaSWmlkeZIWup5PzwO3SfEcPgmr7aFQXOiuMQloaqGoYecbwcePRO8rJJbXVRSCWAsleOEkTjDL8NCntDtZd7c8RTTNqGj+HXM7N/k8aHzyizr9aehVah24t0pYy4MloJT/OGWHweNFY6eoiqImywSsljdwexwcD5hF2OyF4ChFeoQhBkXppZUWWahvtuc5hnf2FSw+0x5AywlvI4DhkYPBVO07aUNXhlZill4bxOY3eB5ea3XaCzUt8tclBXQNmhfgljuo4Y6FYztN6H6mnMk9kqN5o17Cc/AO/VGOuYmWTNe1rg5r2uGRrlrgm9RQU82sf2bz01HuWadrfdlansZ4pqXXJikbmN/lw8wrPadtqSoO5XsNJJ+fV0Z+o+KOd5v0ln09dQkuZ7TDoS3Vp8QomutVquAO/E+hlP8WlAAPi3H6K2U9S2SJrontcx+oc0gg+BSKiipKsbxbuPP4mfoiS1nf9lrhbjLNTyCugLfvQ6u4jGWnXTXrxTPtGuJDm4cDg6YIV9ntdZTO36WTtGjgWaOHl+iYVL6ercWXWjZK4adoPYkHmPqtSt+SoOa77zTvBcz3jxCuFLs7bal57GvkIPCKUhp8AeBUhFs3bYTiale54H8WQ6+GMZV1fKOuwtxNXaBTSvzPRnsz3s4sPuyPJWdrlToqZtm2ip5KWMCjq2djI1gJDXcj78e8q3Na88QcrFhsd2vwurXN4nQ9U3a08wlZa3V0jG+JUw06DyejkmVkU8ZZK1rmn8LxkJv6xGD7D94/wCEE/JdQal4JjpJ3D825j4lXE2Gk9mhGTSySUwPFrfbYf6So8UdxtkhmoXSRknWShkxnxjOhVhZSXJw3m07WtI4ukH0XR9oruyMnbQg4zu7pB+KSIbW7bO7wN/36i9dhGhfG0wyj+k6H4K1WTaS23oObSyvZKz70UzCxzffx8lUTDH/AHivaO4Oz8gnVrkt1PVtAfJLvO5D9VcWd4v2UJtRyb8R1JwSMnpyQo6ynKQ5gcMOAI70tCCKulgoLnC+KrpopGOGrXsDgst2n9DlOS6osM7qZ+p7N+XR+A5t+K2deYRMfKFVbNpNjpyZY5qdmT7cftxO+nvCmbTt3E8iO5w9mf50Qy0+XH3ZX0ZWW+nq4yyaMOaeIIzlZvtT6IbTcS6a2h1BOQdYfuE97f0RLJUTRXKnq4+1pahkrObmHIHj0XWZtPVDE8bX9Djh4FZ5e9iNptl5TPBFI+Npz6xR5OneOI80i2bc1UJEdyhE7RoZIxuvHiOB+CMXj8XKqsPF1FOM/wAuTn5qOnr7xZwI5mvEf4WyND2+XJSFpv8ARXDAo6lr34yYz7Lx5H6ZTXaaoMsW5nVWMzfs4te08tQ8MmfEzvAA1U566zP2lcweB/RZXTMIqQcjj0VsiJLRjeOnILchZizmvohxne/wBVltz7ZVQRthpmMlETJXudhvHI4nPEg8Fm5wxu89waOe87HzXVu1jKGnbD+1KdjGaABzS4DpwJSwmtTMkBBib6uwOGSY95x0x0x16pUlbHGQJJ39mARksawf+2VjlVt3TEHfuFVN/lDsfHAUVNtzTjPYUkryOcjwPllRr39Rt0t8oWDHb8PzVBdnybomVRtLQ9m5rIg7I03IyD/qJWHz7c1Z1hgp2e9x+JXOK8bTXN27Rx1cmeVPT/UBPR49NKEr8aA468klt5oqSaP1iupoiHDO9KMjXpxVHptjdtLoQZLZUhjuBq5t0e5x+iumyHosuTa6KS9S00cLSC6OD2nHu3scE1n42r7OV8Vwou3pg90DsbkpaQJNNS3OpHehSkUTIo2xxNDWtAa0DkBwCFl1kx1QhCjQQhCARhCEHGanjlB32jXmqZtP6NLFfQ6SSlEVQf40HsOHu4+avKETHzftD6HL7bnGa0SsrI2HLW57OTy5H3hUm4SbQ215p7iK6FzTjcqGOH/0F9ikDouEtPFIMSMDh0cMhB8bQ3C4GT7J73P6NYM/JS9PQbX3THq9HdZgeBEbgPkAvq5lDTR/u4WMz+VgHyCX6rF+XPiro+X6X0abYVrvtqJsJ/5iduniBkqdofQreZCPW7nTQg8RE1zz9F9DNgjH4AlhoHAIMXoPQZQ/325Vkx/4bGsHxyVY7f6INl6UNL6EzuHEzzOd8MgfBaPhe4UFaoNirHQY9VtdFFjm2BuffhTMdBDG3daMDoBgJ4hDHFtPG3g0e5dAxo4AJSEXAhCEH//Z"/>
          <p:cNvSpPr>
            <a:spLocks noChangeAspect="1" noChangeArrowheads="1"/>
          </p:cNvSpPr>
          <p:nvPr/>
        </p:nvSpPr>
        <p:spPr bwMode="auto">
          <a:xfrm>
            <a:off x="173038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43013" name="AutoShape 4" descr="data:image/jpg;base64,/9j/4AAQSkZJRgABAQAAAQABAAD/2wBDAAkGBwgHBgkIBwgKCgkLDRYPDQwMDRsUFRAWIB0iIiAdHx8kKDQsJCYxJx8fLT0tMTU3Ojo6Iys/RD84QzQ5Ojf/2wBDAQoKCg0MDRoPDxo3JR8lNzc3Nzc3Nzc3Nzc3Nzc3Nzc3Nzc3Nzc3Nzc3Nzc3Nzc3Nzc3Nzc3Nzc3Nzc3Nzc3Nzf/wAARCACcAKYDASIAAhEBAxEB/8QAHAAAAQUBAQEAAAAAAAAAAAAAAAIEBQYHAwEI/8QAQxAAAQMDAQUEBwUFBQkAAAAAAQACAwQFESEGEjFBURNhcYEHFCKRobHBIzJCUtEVM0NTghZEYnKSFyRjZHODk6Ky/8QAFwEBAQEBAAAAAAAAAAAAAAAAAAECA//EAB0RAQEBAQACAwEAAAAAAAAAAAABEQISIRNBUTH/2gAMAwEAAhEDEQA/ANxQhCAQhCAXh4L1NLnWxW+gmqp3AMjbnx7kHSeqp6csE8zGOefZDnYLvAKPqto7XS57SqZnplZfRVNRtVeKkx9qzd9qWcH2ndGD8rR0HFTDNjKfjJvSHn2kp+QwjHksFT6QLRDnDy8Dpn9FGT+k+gZ+7gc73fquceyNC3+7wf6c/NOW7M0rfusib4MChtR7/SiD+7oTnvXA+k2te7EVCXHphx+isMFjgYMbwPgxOGWinB4u9yptVV3pFvPK2u/8bv0SP9o17bxtjgP+m79FcP2ZTZ+6T5pYttLzjz4kobVQp/SZcJJo4ZLcA55wDhw+YV52bvjbzDITF2UsJAe3ORrwx7lHV8NFRU5mNO2R5IZFGMkvedA3j1Uvs/am2qgbDhvbPd2kzmjRzzxx3DgO4IvP9SqEIRoIQhAIQhAIQhAIQhAFZV6V9oi+Rtno35OR2mObuiv+014jslomrJCN5owxp/EVkGxlBJf79Ldq7L44nF2XDIc5GauextnbZrLFG4YnmAklPPPRTwSc9yN5EdGpXFcw7TwR2oA1HxQdmpSbw1Hay7jG5A+87PBOEHoCVoMZOF4FG3WWaeaG10bi2oq9HPH8KIfed9B3qjrZ4/2tc3XB2fVKVxjphye/g5/lwHmrMBjmuNFTRUlNFT07Q2KNga0DoF3UagQhCKEIQgEIQgEIQgF4Theqt7d35lisc0oeBPKCyIZ5nmiVnPpNvkl7vcVnoSXRxP3MA/efzVwsFsZZ7ZFSMb7TR9oerlS/R1aXVNVLeapuQHER55uPNaGUZLyvCdQkgpL3gDiB3oHLW+wwBzcuGc44ppURdp9nFM5szs7rA0HA6noO/Krc+2YfXU9vt9A6oqJpuyi3pdwOH4nnTRoCt9FCIIdTvSO+87mT1QeW+m9WpY43kOlxl7hwJ7k6CTle8kHOsqoqKllqZ3BscTd5y92YoJmxy3KuZu1lZhxb/Kj/AAs92p71HxRfty8+r43rdQPDpieEs3FrfBvE96tzeCLIF6hCNBCEIBCEIBCEIBCEIPHEAZOMc8rC9t7nNtZtayhozmCJ/ZsxwPUrRfSZtF+xNn3shcRU1PsR44gcyqX6NLN2cEl2qG/aS5bET05lGbVvt1FFb6KKlhADY27unPqnBK9JSUZjze5KG2jrmQ0T4i8NdI075Bxus5nzUlUyiMAe2d78sbn6f0gqsbR2SO51IdNPeJaV7hvxtoyG4z93GM45cUUr0d2sPEm0FRGWuqWllIx3GODkfFx18MK8tdnomsLQ2NjGN3GNADW4xgcgnMao6gJld6uWCKOno2h9dVOMdO08jjVx7gNU8e9kcTpJHBkbW7znE4AA4lcNmKV9ZNJfKtha+du5Sxu4xQ9fF3E+ShExZrbFarfFSQkuDBlzzxe46lx7yU+XgXqNhCEIBCEIBCEIBCEIBJkcGMLnEBo1JPJKPBVTb+6Po7S6kp3ET1QLcg6sZzP0RLcjMdo6yXbXbX1aAk0sbuzYeQYOLvNaRTxR01NHBC0NjjaGtAComyr7bYRPLKyZ1RIQAQ0Ow3HXI5qWqNs4WnLKGdw6ve0D6q457qzlyTlZ3X+kmSN7o6S3xvc37xdISG+JwFH1u3m0DQ2TNrp4iQSDq4Dnxd0QapvHGASPAoYBnhkrM7ZtdX3EviFyDpMFzXQwtDN0Yz1IOo4/ROHV9c8fa11Q7/uH6JhrSm+yNcjxS21NPF+9qIm+LwPqsrdLI4+1K9x/xOJRHBNK9kcMRlmlcGRsB1e48ArhtaQ58e0FxZbaZ7ZKGENmrZGHLSPwRA95BJ7h3q5NaGjAGANAFFbMWaOx2uOkaQ+U+3NL/MkPE/QdwClgsukj1CEIoQhCAQhCAQhCAQhCBL3NYwlxwAMk9Fl9/uQuFbJOc7p0jB5MHD38fNaBfqeqq7VPBROa2aQYG+4gEcxnllYtWwXym2hqKe59jG2lphUCOCTfYAXgDeOBr4ox1DiocCThRFxillbuRc+/ipO7R11GZ5omMqogWYjhY7tANQ8cCCc47sJclC6vp7fUwPq6OTDXzxbrcPBGo6g/Xkq54q8FG22SeuTRsO64P9p2NRnHEEHwI18lI2qeouMXrU1PDT0faBkYBG9I78paRw+eQnF9p6O27MOjraeSqfCxwEzpS17suJbnHMZXPYa2tuuzYlq4hKYqwPimcTmNzGMxg57uCNHUNPTU8clRTsibG5zt97NRkccnlg8k0udxhoI5HTB7i1m+WNGu6TjPhlWyOnhpaGehZJBFRTPe+SBu6Gku4jB5LPdorVWww+o2WSaphe4l7ny5IGAN3PTRX2kzU1sPUybS1NREyn9sZMUbTg6dSTrzWp7IbLS26odcbiyNtQGlsMTXb3ZA8ST+Y8NNAPErLPRhFW7PVjquopt5zYZC2ISDLn4wB3cTqtDG120EsDJI6SgjlIG9FJvnXnqCp7bnjGg5QqPR7euiIbfLVUUw/n057aPx0AcPcVZ7Xe7Zdmb1urYagcw13tDxHEKNakULzeXqKEIQgEIQgEIQgEIQgr+1O08FhiY0xOmqZATHGNB4k8gssr7tJX19xq5Y2h9dFHG8A6NDXA4bnuBHmrfto8SXyRpwWtiYMHhzP1VXmtsUuTARGT+E8EceuveCpvsr3vMdLEwbxI33FxHy6pu651724EjG9dyMfVNpaWemwHsJA4cwiV8srQIJo4H8g6MOBPjyWpjJNU2qroHR1Ez5WO4tOCD5JdFZ3iARbr9zOd0DA8ceQUHcq2+0bczOmbGTpJCQWnzAURTXStMj46+oc+NxBY+Vx49NUWc2tBbRU1O37R0bcfmkaPquUlTb4x7dbT/0uLvkFTBK2XLo5AQDgkYKSZWgHeeT5qwnC4w3q3ROduTPkx97cix8yFI2e7xXKeWno24fGwOPavxpnGRgFZwZ2ng0kd6cWu6G23KCqGdyN2JWjmw6OH18ksa8WrthqMEmWJuejC4Dw1CiquyzOlM8UkMrwd4BzOycP8r2qWZI17Q5jt5jgCHDmOq6tdphYXEdS7RX20Ya+pmLOAZXt7Rh8JBr71Z6Dbymc0C50ctNn+NEe1i941HmFHAgjBCaSWmlkeZIWup5PzwO3SfEcPgmr7aFQXOiuMQloaqGoYecbwcePRO8rJJbXVRSCWAsleOEkTjDL8NCntDtZd7c8RTTNqGj+HXM7N/k8aHzyizr9aehVah24t0pYy4MloJT/OGWHweNFY6eoiqImywSsljdwexwcD5hF2OyF4ChFeoQhBkXppZUWWahvtuc5hnf2FSw+0x5AywlvI4DhkYPBVO07aUNXhlZill4bxOY3eB5ea3XaCzUt8tclBXQNmhfgljuo4Y6FYztN6H6mnMk9kqN5o17Cc/AO/VGOuYmWTNe1rg5r2uGRrlrgm9RQU82sf2bz01HuWadrfdlansZ4pqXXJikbmN/lw8wrPadtqSoO5XsNJJ+fV0Z+o+KOd5v0ln09dQkuZ7TDoS3Vp8QomutVquAO/E+hlP8WlAAPi3H6K2U9S2SJrontcx+oc0gg+BSKiipKsbxbuPP4mfoiS1nf9lrhbjLNTyCugLfvQ6u4jGWnXTXrxTPtGuJDm4cDg6YIV9ntdZTO36WTtGjgWaOHl+iYVL6ercWXWjZK4adoPYkHmPqtSt+SoOa77zTvBcz3jxCuFLs7bal57GvkIPCKUhp8AeBUhFs3bYTiale54H8WQ6+GMZV1fKOuwtxNXaBTSvzPRnsz3s4sPuyPJWdrlToqZtm2ip5KWMCjq2djI1gJDXcj78e8q3Na88QcrFhsd2vwurXN4nQ9U3a08wlZa3V0jG+JUw06DyejkmVkU8ZZK1rmn8LxkJv6xGD7D94/wCEE/JdQal4JjpJ3D825j4lXE2Gk9mhGTSySUwPFrfbYf6So8UdxtkhmoXSRknWShkxnxjOhVhZSXJw3m07WtI4ukH0XR9oruyMnbQg4zu7pB+KSIbW7bO7wN/36i9dhGhfG0wyj+k6H4K1WTaS23oObSyvZKz70UzCxzffx8lUTDH/AHivaO4Oz8gnVrkt1PVtAfJLvO5D9VcWd4v2UJtRyb8R1JwSMnpyQo6ynKQ5gcMOAI70tCCKulgoLnC+KrpopGOGrXsDgst2n9DlOS6osM7qZ+p7N+XR+A5t+K2deYRMfKFVbNpNjpyZY5qdmT7cftxO+nvCmbTt3E8iO5w9mf50Qy0+XH3ZX0ZWW+nq4yyaMOaeIIzlZvtT6IbTcS6a2h1BOQdYfuE97f0RLJUTRXKnq4+1pahkrObmHIHj0XWZtPVDE8bX9Djh4FZ5e9iNptl5TPBFI+Npz6xR5OneOI80i2bc1UJEdyhE7RoZIxuvHiOB+CMXj8XKqsPF1FOM/wAuTn5qOnr7xZwI5mvEf4WyND2+XJSFpv8ARXDAo6lr34yYz7Lx5H6ZTXaaoMsW5nVWMzfs4te08tQ8MmfEzvAA1U566zP2lcweB/RZXTMIqQcjj0VsiJLRjeOnILchZizmvohxne/wBVltz7ZVQRthpmMlETJXudhvHI4nPEg8Fm5wxu89waOe87HzXVu1jKGnbD+1KdjGaABzS4DpwJSwmtTMkBBib6uwOGSY95x0x0x16pUlbHGQJJ39mARksawf+2VjlVt3TEHfuFVN/lDsfHAUVNtzTjPYUkryOcjwPllRr39Rt0t8oWDHb8PzVBdnybomVRtLQ9m5rIg7I03IyD/qJWHz7c1Z1hgp2e9x+JXOK8bTXN27Rx1cmeVPT/UBPR49NKEr8aA468klt5oqSaP1iupoiHDO9KMjXpxVHptjdtLoQZLZUhjuBq5t0e5x+iumyHosuTa6KS9S00cLSC6OD2nHu3scE1n42r7OV8Vwou3pg90DsbkpaQJNNS3OpHehSkUTIo2xxNDWtAa0DkBwCFl1kx1QhCjQQhCARhCEHGanjlB32jXmqZtP6NLFfQ6SSlEVQf40HsOHu4+avKETHzftD6HL7bnGa0SsrI2HLW57OTy5H3hUm4SbQ215p7iK6FzTjcqGOH/0F9ikDouEtPFIMSMDh0cMhB8bQ3C4GT7J73P6NYM/JS9PQbX3THq9HdZgeBEbgPkAvq5lDTR/u4WMz+VgHyCX6rF+XPiro+X6X0abYVrvtqJsJ/5iduniBkqdofQreZCPW7nTQg8RE1zz9F9DNgjH4AlhoHAIMXoPQZQ/325Vkx/4bGsHxyVY7f6INl6UNL6EzuHEzzOd8MgfBaPhe4UFaoNirHQY9VtdFFjm2BuffhTMdBDG3daMDoBgJ4hDHFtPG3g0e5dAxo4AJSEXAhCEH//Z"/>
          <p:cNvSpPr>
            <a:spLocks noChangeAspect="1" noChangeArrowheads="1"/>
          </p:cNvSpPr>
          <p:nvPr/>
        </p:nvSpPr>
        <p:spPr bwMode="auto">
          <a:xfrm>
            <a:off x="325438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pic>
        <p:nvPicPr>
          <p:cNvPr id="43014" name="Picture 6" descr="http://t1.gstatic.com/images?q=tbn:ANd9GcQ4LFdJwRWcb-CRbqOfqDvFSPSNAdckTt31ncKcXRvY1htsvsGEp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057400"/>
            <a:ext cx="2590800" cy="243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9881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Заголовок 3"/>
          <p:cNvSpPr>
            <a:spLocks noGrp="1"/>
          </p:cNvSpPr>
          <p:nvPr>
            <p:ph type="title"/>
          </p:nvPr>
        </p:nvSpPr>
        <p:spPr>
          <a:xfrm>
            <a:off x="2514600" y="304800"/>
            <a:ext cx="3733800" cy="682625"/>
          </a:xfrm>
        </p:spPr>
        <p:txBody>
          <a:bodyPr>
            <a:noAutofit/>
          </a:bodyPr>
          <a:lstStyle/>
          <a:p>
            <a:pPr eaLnBrk="1" hangingPunct="1"/>
            <a:r>
              <a:rPr lang="ru-RU" alt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Виды сканеров</a:t>
            </a:r>
          </a:p>
        </p:txBody>
      </p:sp>
      <p:pic>
        <p:nvPicPr>
          <p:cNvPr id="5" name="Picture 18" descr="2523____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76400"/>
            <a:ext cx="3200400" cy="3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6" name="Прямоугольник 5"/>
          <p:cNvSpPr>
            <a:spLocks noChangeArrowheads="1"/>
          </p:cNvSpPr>
          <p:nvPr/>
        </p:nvSpPr>
        <p:spPr bwMode="auto">
          <a:xfrm>
            <a:off x="2971800" y="2514600"/>
            <a:ext cx="617220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257300" indent="-3429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lvl="2" eaLnBrk="1" hangingPunct="1">
              <a:buFontTx/>
              <a:buAutoNum type="arabicPeriod"/>
            </a:pPr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Ручной сканер. </a:t>
            </a:r>
          </a:p>
          <a:p>
            <a:pPr lvl="2" eaLnBrk="1" hangingPunct="1">
              <a:buFontTx/>
              <a:buAutoNum type="arabicPeriod"/>
            </a:pPr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Планшетный сканер</a:t>
            </a:r>
          </a:p>
          <a:p>
            <a:pPr lvl="2" eaLnBrk="1" hangingPunct="1">
              <a:buFontTx/>
              <a:buAutoNum type="arabicPeriod"/>
            </a:pPr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Барабанный сканер</a:t>
            </a:r>
          </a:p>
          <a:p>
            <a:pPr lvl="2" eaLnBrk="1" hangingPunct="1">
              <a:buFontTx/>
              <a:buAutoNum type="arabicPeriod"/>
            </a:pPr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Проекционный сканер.</a:t>
            </a:r>
          </a:p>
        </p:txBody>
      </p:sp>
    </p:spTree>
    <p:extLst>
      <p:ext uri="{BB962C8B-B14F-4D97-AF65-F5344CB8AC3E}">
        <p14:creationId xmlns:p14="http://schemas.microsoft.com/office/powerpoint/2010/main" val="150535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Заголовок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7620000" cy="1143000"/>
          </a:xfrm>
        </p:spPr>
        <p:txBody>
          <a:bodyPr/>
          <a:lstStyle/>
          <a:p>
            <a:r>
              <a:rPr lang="ru-RU" alt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Ручной сканер </a:t>
            </a:r>
            <a:endParaRPr lang="ru-RU" alt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059" name="Объект 2"/>
          <p:cNvSpPr>
            <a:spLocks noGrp="1"/>
          </p:cNvSpPr>
          <p:nvPr>
            <p:ph idx="1"/>
          </p:nvPr>
        </p:nvSpPr>
        <p:spPr>
          <a:xfrm>
            <a:off x="304800" y="1219200"/>
            <a:ext cx="7620000" cy="4800600"/>
          </a:xfrm>
        </p:spPr>
        <p:txBody>
          <a:bodyPr/>
          <a:lstStyle/>
          <a:p>
            <a:pPr marL="114300" indent="0">
              <a:buNone/>
            </a:pP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Ручной сканер прост в обращении, однако требует опре­деленных умений работы. Пользователь проводит сканером по ориги­налу, «снимая» с него изображение. Поскольку ширина захвата изобра­жения у ручных сканеров обычно меньше ширины листа, эта операция проводится несколько раз. Затем с помощью соответствующего про­граммного обеспечения изображение отдельных полос «склеивается» на экране дисплея.</a:t>
            </a:r>
          </a:p>
          <a:p>
            <a:endParaRPr lang="ru-RU" altLang="ru-RU" dirty="0"/>
          </a:p>
        </p:txBody>
      </p:sp>
      <p:pic>
        <p:nvPicPr>
          <p:cNvPr id="45060" name="Picture 2" descr="http://t2.gstatic.com/images?q=tbn:ANd9GcSlcivWcKQ1E53Q6h58DaNCbA359GfvpCAcr0dwyb6i_sqCMWNoj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0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1" name="Picture 4" descr="http://t0.gstatic.com/images?q=tbn:ANd9GcTipLleoRVC_nAlFJyZDfzpKqC4zNqCIdehREVys3n0ZhJYbxq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424363"/>
            <a:ext cx="21336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2" name="Picture 6" descr="http://t1.gstatic.com/images?q=tbn:ANd9GcTP5Uo8DIeYcZ6Ok1uqkh7rWAs2RLqiDNka4wwIJfFTBVGcann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800600"/>
            <a:ext cx="2714625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2776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dirty="0"/>
              <a:t>Планшетный сканер </a:t>
            </a:r>
          </a:p>
        </p:txBody>
      </p:sp>
      <p:sp>
        <p:nvSpPr>
          <p:cNvPr id="4608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планшетных сканерах оригинал помещается под крышку и сканируется Планшетные сканеры напоминают копиро­вальные аппараты типа «ксерокс».</a:t>
            </a:r>
          </a:p>
          <a:p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Сканер может работать либо в черно-белом  режиме, например, для ввода текста, либо в цветном режиме. </a:t>
            </a:r>
          </a:p>
          <a:p>
            <a:endParaRPr lang="ru-RU" altLang="ru-RU" dirty="0"/>
          </a:p>
        </p:txBody>
      </p:sp>
      <p:pic>
        <p:nvPicPr>
          <p:cNvPr id="46084" name="Picture 2" descr="http://t2.gstatic.com/images?q=tbn:ANd9GcQbw_2qT_Dl9jY_EMDdi6e-SDwYkwFYW3_DnxiCbSfmuXa_K1U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648200"/>
            <a:ext cx="2466975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5535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Заголовок 1"/>
          <p:cNvSpPr>
            <a:spLocks noGrp="1"/>
          </p:cNvSpPr>
          <p:nvPr>
            <p:ph type="title"/>
          </p:nvPr>
        </p:nvSpPr>
        <p:spPr>
          <a:xfrm>
            <a:off x="0" y="714356"/>
            <a:ext cx="9144000" cy="85725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dirty="0">
                <a:solidFill>
                  <a:srgbClr val="7B9899"/>
                </a:solidFill>
              </a:rPr>
              <a:t>Суммирующая машина Паскаля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158" y="4214813"/>
            <a:ext cx="8504238" cy="2643187"/>
          </a:xfrm>
        </p:spPr>
        <p:txBody>
          <a:bodyPr>
            <a:normAutofit fontScale="85000" lnSpcReduction="10000"/>
          </a:bodyPr>
          <a:lstStyle/>
          <a:p>
            <a:pPr marL="274320" indent="-274320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В 1642 году Блез Паскаль сконструировал устройство, механически выполняющее сложение чисел.</a:t>
            </a:r>
          </a:p>
          <a:p>
            <a:pPr marL="274320" indent="-274320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/>
              <a:t>С ее помощью можно было складывать числа, вращая колесики с делениями от 0 до 9, связанные друг с другом. Были отдельные колесики для единиц, десятков, сотен. </a:t>
            </a:r>
          </a:p>
        </p:txBody>
      </p:sp>
      <p:pic>
        <p:nvPicPr>
          <p:cNvPr id="23556" name="Рисунок 3" descr="суммирующая машина Паскаля.bmp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1928802"/>
            <a:ext cx="3714750" cy="20320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23557" name="Рисунок 5" descr="Паскаль.bm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43504" y="1785926"/>
            <a:ext cx="2071687" cy="212566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23558" name="Прямоугольник 6"/>
          <p:cNvSpPr>
            <a:spLocks noChangeArrowheads="1"/>
          </p:cNvSpPr>
          <p:nvPr/>
        </p:nvSpPr>
        <p:spPr bwMode="auto">
          <a:xfrm>
            <a:off x="7286644" y="1785926"/>
            <a:ext cx="145905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2400" dirty="0">
                <a:latin typeface="Georgia" pitchFamily="18" charset="0"/>
              </a:rPr>
              <a:t>Блез </a:t>
            </a:r>
          </a:p>
          <a:p>
            <a:r>
              <a:rPr lang="ru-RU" sz="2400" dirty="0">
                <a:latin typeface="Georgia" pitchFamily="18" charset="0"/>
              </a:rPr>
              <a:t>Паскаль </a:t>
            </a:r>
          </a:p>
        </p:txBody>
      </p:sp>
      <p:sp>
        <p:nvSpPr>
          <p:cNvPr id="7" name="Заголовок 3"/>
          <p:cNvSpPr txBox="1">
            <a:spLocks/>
          </p:cNvSpPr>
          <p:nvPr/>
        </p:nvSpPr>
        <p:spPr>
          <a:xfrm>
            <a:off x="0" y="0"/>
            <a:ext cx="9144000" cy="7143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lnSpcReduction="10000"/>
          </a:bodyPr>
          <a:lstStyle/>
          <a:p>
            <a:pPr marL="274320" indent="-274320" algn="ctr" fontAlgn="auto">
              <a:spcAft>
                <a:spcPts val="0"/>
              </a:spcAft>
              <a:buFont typeface="Wingdings 2"/>
              <a:buNone/>
              <a:defRPr/>
            </a:pPr>
            <a:r>
              <a:rPr lang="ru-RU" sz="4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</a:rPr>
              <a:t>Механический  этап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Заголовок 1"/>
          <p:cNvSpPr>
            <a:spLocks noGrp="1"/>
          </p:cNvSpPr>
          <p:nvPr>
            <p:ph type="title"/>
          </p:nvPr>
        </p:nvSpPr>
        <p:spPr>
          <a:xfrm>
            <a:off x="448133" y="41707"/>
            <a:ext cx="7620000" cy="1143000"/>
          </a:xfrm>
        </p:spPr>
        <p:txBody>
          <a:bodyPr/>
          <a:lstStyle/>
          <a:p>
            <a:pPr marL="342900" indent="-342900"/>
            <a:r>
              <a:rPr lang="ru-RU" alt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Барабанный сканер</a:t>
            </a:r>
          </a:p>
        </p:txBody>
      </p:sp>
      <p:sp>
        <p:nvSpPr>
          <p:cNvPr id="47107" name="Объект 2"/>
          <p:cNvSpPr>
            <a:spLocks noGrp="1"/>
          </p:cNvSpPr>
          <p:nvPr>
            <p:ph idx="1"/>
          </p:nvPr>
        </p:nvSpPr>
        <p:spPr>
          <a:xfrm>
            <a:off x="325438" y="1143000"/>
            <a:ext cx="7620000" cy="2438400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Барабанные сканеры обеспечивают очень высокое качество сканирования. Изобразительный материал (слайды, негативы, фотографии и т.д.) закрепляется на стеклянной сферической поверхности, барабан разгоняется, и при достижении постоянной скорости включается светочувствительный элемент, производящий считывание информации. Электронная информация записывается строка за строкой при каждом новом обороте барабана.</a:t>
            </a:r>
          </a:p>
        </p:txBody>
      </p:sp>
      <p:sp>
        <p:nvSpPr>
          <p:cNvPr id="47108" name="AutoShape 2" descr="data:image/jpg;base64,/9j/4AAQSkZJRgABAQAAAQABAAD/2wCEAAkGBhISEBUUExQUFRUUFRQVFRQXFxUUFBgXFBQVFBUUFRQYHSceFxkjGRQUHy8gJCcpLCwsFR4xNTAqNSYrLCkBCQoKDQwMDwwPDykYFBgpKSkpKSkpKSkpKSkpKSkpKSkpKSkpKSkpKSkpKSkpKSkpKSkpKSkpKSkpKSkpKSkpKf/AABEIAL8BCAMBIgACEQEDEQH/xAAcAAABBAMBAAAAAAAAAAAAAAAAAgQFBwEDBgj/xABHEAACAQIBBwkFBQUHAwUAAAABAgADEQQFBhIhMUFRBxMyYXGBkaGxIkJywdEzUmKCsjRDkuHwFCMkc6KzwlODoxUlNURj/8QAFgEBAQEAAAAAAAAAAAAAAAAAAAEC/8QAFhEBAQEAAAAAAAAAAAAAAAAAABEB/9oADAMBAAIRAxEAPwC8IQhAIQhAwx1SiMRndlCnUYNXrqdJrqTe2s6tYItL4kdjs3cNWualJGJ2m2uBTtLlEygP/sMe1KZ/4x1T5UceNtSme2mvytJ3OLkXo1LthmNNvu+7KyzgzOxuDvzitoD31J0bdco7ylys4wbVoN+Vx6NHdPlcr76FI9jOv1lK3i0qkbGI7zIq8qXK8few3hV+qRzT5W6XvYeoOxkP0lEjFuNjt4mZXKdUe+fIwi/6fKrhTtp1x+VD6NHNPlMwJ2tUHbTb5XnnxcsVfveIEWMvVfwnu/nA9E0+UHAH9/btSoP+Mc088sC2zEUu829Z5yXOF96r5j5zamch3oO5j9IHpGnnBhW2Yiif+4n1jmnjqbbHQ9jKfnPNAzkXfTPiD8otc4aX3GHcp+cD00DMzzZTzjpbmde4j0Md0c7bdHEVV/PVHzgeiIShaOfFUbMZU76jejR7Sz+xQ2Ysnt5tvVYF2wlP0+ULHf8AWVu2nTPoBHNPlKxo30G7UI9HgWvCVinKhit9KgeznF+ZjmnyqVPewyHsqMPVIFiwlfYTlkwvP81iEahcA85fnKYJ3NYAjtsRO9w+IV1DIwZWFwykEEcQRqMDZCEIBCEIBCEIBCEIBCEIBCEIBOL5XscKeSao31Gp0x+ZgT/pVp2kqjl7x9qWGoj3nqVD+RQg/WYFS4HCBw176recK+TGXZ7Q6tvhHmS0sl+JP0j0Sq5uEna2TkY3IIO+xkXlDChGAF7EX1+cgbCEI6weT2qXtYAbzx4QGwc8ZnS64/OQ6m4qe8/SIORavAeIgMZibMRQZDZhY/Wa4VmLuP6P8ogCEI2Ar1+RiGtEwgZBixXYbGPiZrhCnSYyruqH+P6mbVylXGxz4qYwheEbsTUd2LNcnVc9gsNkmc1s+MVgG/uXvTvdqLXNNuOr3T1i3fIC8IHpPMrlDw+UVst6dZRd6TbeGkrbGW/fxE6qULyJ4Ytjmb7q/X+UvqEEIQgEIQgEIQgEIQgEIQgEoTltyhp5SCbqNFF73Jc+RWX3PMOeuN5/KeJe9wa7KPhQ82PJYGcKlkUdQ+s3CIEUDKNimMctUfYB4G3cf5geMeqZjEUtNCvEf0YEHgsEajW3Daf63zoqNMKLAWAmvD0Ai2H8z1mbAYGwRV4gTIgQ+cVLWrdqnu1j1MiadMkgAXJ1ATossUtKi3EWbw2+RmvJGT9AaTD2iPAcO0wp1k7BCkttpPSP9bhHBpg7QD3AwmbwjWcHTO1F/hEaZTyXT5pyqAMBe46jc+V4/wBKZcAgg7xbx1QOKj/JOTOdY3uFG09Z2ARrTw7F9Abb28NvpOuweGFNAo3bTxO8yLqPbNZd1Ru8A/Oazmod1Qd6n6ycDRSvKjnGzVq7mQ95HyjLGZHqUlu4AGwWINz3bJ2YeQWdNb2UHWT4D+cg7rkKwRDVXItcC3Zq1+suCV9yO4XRwrHjoDwW59ZYMAhCEAhCEAhCEAhCEAhNVfFIguzBe0/KROKzoQdBSx4n2V+sCSynjBSo1Kh2U6bufyKW+U8q4Il6gY7SSx7dp8zLd5Qs8qowlWkXRTVXQ0BbS0WPtGxN7aN9fXKkyc4BJ6oEsGihGLVSd8Fc8TKJIRQkeKrcZtGJaA9mRGYxR4RYxPVAdgzIMbriR1xYrrxgb7zF5r50cRFBrwFTIMTeYvAXMiI0pkGBpw+BVHd9pY+AO0d5juagYrSgbLxQM06UyGgbdKc9nG2lURer1NvlJ3SkBjDp4pR1qPO5gX7ybYfRwKn7zE+GqdVIfNGhoYKiPw38dcmJAQhCAQhCARFWsqj2iB2zl8TnY2my6JUBiLgjXY2vrmg5Yp7Tpcddj85YOirZZUdEFvIfWReMypVI1sEHVq/1GQOJzhY6qahes6z4bB5yOxAdgXqNZRtd2CoO9rAQH2MyzTW9rueO7+IyGxGVK1Q2X2b7l2+O2Q2Uc8sJSuE0sQ34fYpfxsLnuHfOWylnniatwGFJD7lK6aut76TeMERuMw9RKjLVDK+8MCG7764kARoTM6RkU88ZkM3GMxVMWMQYDsVWHCLXEtwEZjFdUWuIEB4uM6jNi4wdfhGK11vtixUHEeIlD4YlZsFQcR4xgCIq46oQ/FoWjACZ0jxMB+CeMyHbjGIrNxixiW4CA9FZooYk8IxGM/DFDHDeDAejFdUUMUIzGLWKFZeI9IDwYgRQrDiIz0lMzoiA95yQuTF08YPiP0+keMthtjDIOCq1apFIhX91iSLG+le4B3KYHqHJ1LRo014Io8o5lG0sdnDS6NcuBuLUH/WAY6TP7L9Lp4cVB/klvOk0guiEpxeW3GU/tsCv/lpfqBj3DcvtE9PC1R8Lo/qFgWtCcnmxyl4THVObprVRrX/vFAB1gWBDG51wgc7jG/vX+Nv1GIvqPYfSGN+1f43/AFGIB2zSGOXcrvhsK9SkE0xoAFl0raTAEgHVfXvlX5TyxWxDaVao9Q7tI3A+Fdi9wEsPPD9hq/8Ab/3ElYGTWsZvMGAmbSKwI7qZOZR7bIp+6Wu3eq30e+0xTSpXqIi3d20aaKLXO5VE2tgQlSx9sKfasbKbbQrDd174QyZLHXMaI4+slsdiaLm1PD6OioHTLa9l2awuLkWAt3x1m3mbUxlQqrBFQBqtVvs6aneeJO4b7boEBzXZ4iHNngZYWWOSdaYHN4rSuNL26TILHerC4PZtkJT5PMU/2OjVvsI06d+wuADv37oHLGJnR5RzIyhQtzlF9ZCjRK1Llr2ACkm5sd26ReJyXiKZOnRqLbbpU2HVttAZKYsVTxmA43geJEy1t1/EEekBaV2JAGsnUBbWerVHNanUQXYCwIBswJBOwNYm0b4LE83UDcL7NusEXHWLyRytltHpLSppoqLXNhc2tqFuvXAYrjeImwYwdfhGS7IrVAeril4iLFQcfSRxAmNGCJPSmbyMF+M2B34+f1gPSsUD1nxjLn3G0f13Tsc0uT7F4yzsvMUTr5xwdJh/+dPa3abDtlRzwWo5CoGZm1KoGkWPAAazLCzE5P61AiriNBDY2pgXfXvdwbLt2C/dO5yDmjh8GtqSe0RZqja6jdrbh1CwkrzMCMXJ6jdFHCDhNuPx1OiLubHco1sewTk8p5eercD2U4Dae0wJPKGWUp3Vfbbt9kdplZ56jnKqOwF9FhqAG8cNv850hnPZ0DXT7G9VlQ85MBbKFPvhM8m3/wAhT74SK6TGn+9f43/UYlTDGfa1Pjf9RiVlREZ2C+Bq9iHwqJKulpZ0n/A1vhX/AHElXEya1gi6dTqmsGbqNRR0luOokHx/lIru6eAw2DyfQxQ5z+0YmlWRNhRWb2GYarqRTZrG51zj6lYAG26asRXBACs+iL2ViSBr93cNXpNDMbQjrMz0pG5YrZVBAO92vcnsHqZamRcn0KWBZKg0RVAq1GGkD7Z9jSKgkAAJrOr2te2Uhk/JzujFbarXBOvWLiW8+XjQqqqAkCnh6Q9tKY9qnTUAO2pddtdt8qJXL+Tnr4VTTq1LaIVl07h0IsQQuotwIiMTlYsaJpUWUKHsHW2iygaI1X0VABF+sDt2vlGlRDFv7tgxutwGI0rA6N7lWPvbTvM5+nlN+fRKYDPVcHSJHN6DMzMgIvY3W17G1+BvAkqC4h1bnGa72AOtTpFhZaaqAb7rhiDa+y8bYjJNWviqipiLpTszYcF6YAYFb+yNGppWO/bffJTKGHK4eo9NiarrdWUGpoNY0wKSki2otY6rkkmMc2cnNhU51iwaspU03IaobEFWeoTqIB6Grp69cBrkPNynVru7UAMOjEBausswAAbWBYWuSDpdLWRYKF1eTDAs1jRCXIA0alW1r67HT17RtG49kkcetXFYdKfsgh009Y0SBYMGtq6RYW6u6SlXFaA2AqlwWtY3F9JiNwJBgcTieSrANU5umcQjgAmzq49q9h7S9/GcFnHmzh8OStPE88yEq50FWmCNynSJOwi9tol0Vco07PWIFrrTpuGNzz4BOw7ALkHrlf515GwupUUoNHTIBHwpt16yD4CBXNOjqLHojzPATUWkjj0VbINiKWPWzah8u68jDIpUIm8AYUq8zeJvMwLfzEzVwNGnSr1VarWZUcFlBpppAMAibyL9I36rSwkyxRPv27QROKyT+z0bf9Kl/trHRMrLsBjadr6aWGvpCQGVc7Pdo/xn/iPmZD4jomRxlRmtWZmJYkk7Sdd4gmZMxaAkyBzlT7P83/GT1pCZyDUn5v8AjAccnQ/9wpd8Icn37fS7ZmRU/jftX+N/1Ga1MXjftanxv+ozWGA1nUBtlRF5z/sVb4R+tZV5l1cxhqiFXBZWFjwI7VPpI2tyfZOqdEvT+Fzb/WDIuKnCzJEsutyS0zY0sQTbaHUMDw1qRbdukRi+SnGL0DRqdjlW8HAHnItcUIomTOKzKx1PpYap2qBUHihMhjCt2ExFidZAPXJ3H5dY806v7QppTcX96kNBX17mQJr4gzm9EQ0YRJ47LVVq71C5YsekQLkABRccLATqMz84gnTtqJKbmQnU+iTsBAUW4EzhCJkORvMC6MflSgAugNbjVogWUqF0rt7oIsLnVqtJ3naGIohCQSFuRssSLHSHxbjvEozJ2cdaiCFa6narawY6yZnhVovcX0SFDJpHWFvYaR16ry1I7vG5RxgLNSVyqlV1qAEsdf2Rvq123WubReT8t1nRlepouwNiVcBLWI2j2tfnYg8ePbPjVT0VK82NAqCCpUdHaNoJPXs1xpXzmLG4uLHVrGy97W4azA7rFtoZOTQPOXxWtlIN9DDWFidtv6tOKy/lVmrkG46AsRbULH5mS+T8t89g6lNWPOUqqVlDW1hk5upYDgbHvvObynimet7Q1kDZs1Db6QIzF1bsx6/TVN+TkosbVdIda2+caOdZ74i8iugGQsM3QxBHxLfzEw+aLnoVaTfmKnzkGtUjfFDEtx9YEhVzZxC+5f4SG9I0q4GovSRh3GLpZWqLsZh3yQoZ2V19644EX9bwLMyJ+y0f8ml+hY8JjTJNbSw9JvvU0OrZrUH1jomaZa659kyPIj+r0TGIEDETFWmICDIbOEak7W9BJkyJy+vsp2n0EDbmD+30u2EMxf26l8UzIqcxv2r/ABv+oxrjELU3W1yVYW43B1R3jB/ev8b/AKjNYEqON/sVZCSFUayb6Lo2v8VM2848ybjqxYrzjrYA9NKguQNVnBN7337p1HNiJfCI3SUHtAPrIIeplurTNiyNs1lGXb1qxt4SUyRnI9Rwuy4Yhlcsp0SoIsQCD7Q3RJyPT3Ar8JK+htFYLJISoH0mNgygHR94qTsA+6JROplOoN4Pd8xITFZrYGqSXw4UsSSabuhudZNr6PlJC0UIHM4nk0wbdCrXp/EEqDy0TI+vyXVR9liaD9Th6R9CPOduIoSLVaYjk+ygn7gVBxpuj+V7+Ub0Mx8c+zC1R8dqY8XIlqg8Jvp4xxsY+vrBVRYzk/ygms4Z2HFCtTyQk+UgsVgqlM2qI6H8asnqJf6ZVcbQD3W9Jv8A/VlIs6XHDUw8DEK85CbnqeyALcdgvfXv2mXzishZOrfaYelc7+bCH+JLHzkRiuSvJ9TXTapTP4KgYeDgnzhappKhU3BIPEGxjqlimc+0b2udg2nbsli4vkYP7vEA9VRCvmpPpITE8l+PpXKIlT4Ki37g+iZBxLbZgyTx2bOLo/aYesvWUYr/ABAEecjCIViEeYfDU2GuroN1oSv8QN/KPKebFV/smpVepHF/A2hERMiSGIzcxSdKhVHWFLDxW8YMhBsRY8DqPgYVcWbg/wAHh/8AJp/pEfmMM2z/AIPD/wCVT/SJIETTDXU2GMTH7bIygIMSYsiYMDW0isuD2V+I+klTIvLg9hfi+RgZzI/bqXxfSZhmUP8AHUviEJFWPlHMZmdmp1QNIk6LLca9e0a5EV80cWnuo/wtY+Bliwiiqq2Eqp06VRe1SR4reakxC3tcdh1HwMtoiNcTkqjU6dNG7VEUVsIsTsa+ZGFPRVkP4GI8tkYV8xmH2dfudQfMWMVEADM3j+tmxi19xHH4WsfA/WMatConTpVV/LpDxW8oAYqN1xSH3hfgdR8DN4MBV5m8SJmBmZBmIXgKvAmYMwxgZ/thW3t6PD2tH+to8Y4pZUqbjpDuYeInO5Xr1RrpAE3CHbe2vSItv0iB1WvumpsSyqmkqByPa16hYa7MBrNyPOB11PLbDaB3EqfnNeKqYat9rQR/iRH8zrnMplV94a3UwceD2m+hlPSNt9r2KFT4rYQHOKzIyXV/dCmeKM9Pyvo+UiMVyP4dtdLEVF+IJVHiNEyXXE9R7iD5ED1mf7Tr+qkea6UiuaOYOU6H2GMuPu6dWn/pN1jeviMs09VWilcD71OjW/RZp2aZRO5uq2kD5E38psbHn3rfmGj9IEdkmqWoUyyCmSoJpqpRUP3Qp1qOqOrzLveYlQl9kYx80YwMERBmwma7wEtG1bJr4gpTpi7M4t4HbHDGS2ZlFnxilQSqXLNuGogC/HXA6fNXMilhAGb26v3tw+GE6eEyohCEAhCEAhCEAhCEBtiMmUanTpo3aokXWzLwx6KtTP4GK+WyTsIHKVsyGH2dc9jqG8xYxhWzaxa+7TqD8LFT4N9Z3UJaK4q0qqdOjVXr0dIeK3mlMWh1aQvwOo+B1yzY3xGTqT9OmjdoBijgLxJM62vmbhW2KUP4GK+Q1RhWzIb93XbsdQ3mLGEcVjkKNewIJ22sb9bCx77xsMb29xv+oGdZis08WNgpuOolT4GQuLyLVXp0HHXo6XmsojeeQ7QvepU/xKT6TdRZQbi2vV07/rtNL4VL71PaR5NENgTubxHzBgSIxAXWQR2ggeOzzmyliULljrUk6k123KNV7AapDrRqKdX+k2+kGxDe+L/EoPmRAmqDIb84dAaLG1rm4Fwto3XYtvZJIvokrbe2zgoY90YJjxw8GYeRJHlNjY0EHpXsQL6NhpaibgD3dIbPegO8m4wuGJ+/UPYC5IHdH15DZGOpvib1kwogBjKPiIyIgJM1kxTNaSeb2bL4s6TXSgNp2M/UvBeuA1yJkKpi3st1pg+3U+ScT1yzMmZLp4emEpqAB4nrJm3CYRKaBEUKoFgBN0yohCEAhCEAhCEAhCEAhCEAhCEAhCEAhCEAhCEAhCEDRXwFN+mit2gGRWIzMwj7KegeKEr6SchA5DEcnq/u6rDqYBh47ZGYjMfEr0dB+wlT5ywoS0VNisgV06dBu3RDeY1yObCrsN1PXceTS6ppr4Km/SRW7QDFFT4LDBBq13JJPbHqmdviMz8K37vRPFCV9JH1sxR+7rOOpgHH1io5mMazgXJNhOkr5pYpdnNuO0ofO4m/N/Mwl+dxNjon2KYN1H4mO8wI/NvNJq5FWsCtLaqHUX4FuA6pYNOmFAAFgNgEyBMyKIQhAIQhA//Z"/>
          <p:cNvSpPr>
            <a:spLocks noChangeAspect="1" noChangeArrowheads="1"/>
          </p:cNvSpPr>
          <p:nvPr/>
        </p:nvSpPr>
        <p:spPr bwMode="auto">
          <a:xfrm>
            <a:off x="173038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47109" name="AutoShape 4" descr="data:image/jpg;base64,/9j/4AAQSkZJRgABAQAAAQABAAD/2wCEAAkGBhISEBUUExQUFRUUFRQVFRQXFxUUFBgXFBQVFBUUFRQYHSceFxkjGRQUHy8gJCcpLCwsFR4xNTAqNSYrLCkBCQoKDQwMDwwPDykYFBgpKSkpKSkpKSkpKSkpKSkpKSkpKSkpKSkpKSkpKSkpKSkpKSkpKSkpKSkpKSkpKSkpKf/AABEIAL8BCAMBIgACEQEDEQH/xAAcAAABBAMBAAAAAAAAAAAAAAAAAgQFBwEDBgj/xABHEAACAQIBBwkFBQUHAwUAAAABAgADEQQFBhIhMUFRBxMyYXGBkaGxIkJywdEzUmKCsjRDkuHwFCMkc6KzwlODoxUlNURj/8QAFgEBAQEAAAAAAAAAAAAAAAAAAAEC/8QAFhEBAQEAAAAAAAAAAAAAAAAAABEB/9oADAMBAAIRAxEAPwC8IQhAIQhAwx1SiMRndlCnUYNXrqdJrqTe2s6tYItL4kdjs3cNWualJGJ2m2uBTtLlEygP/sMe1KZ/4x1T5UceNtSme2mvytJ3OLkXo1LthmNNvu+7KyzgzOxuDvzitoD31J0bdco7ylys4wbVoN+Vx6NHdPlcr76FI9jOv1lK3i0qkbGI7zIq8qXK8few3hV+qRzT5W6XvYeoOxkP0lEjFuNjt4mZXKdUe+fIwi/6fKrhTtp1x+VD6NHNPlMwJ2tUHbTb5XnnxcsVfveIEWMvVfwnu/nA9E0+UHAH9/btSoP+Mc088sC2zEUu829Z5yXOF96r5j5zamch3oO5j9IHpGnnBhW2Yiif+4n1jmnjqbbHQ9jKfnPNAzkXfTPiD8otc4aX3GHcp+cD00DMzzZTzjpbmde4j0Md0c7bdHEVV/PVHzgeiIShaOfFUbMZU76jejR7Sz+xQ2Ysnt5tvVYF2wlP0+ULHf8AWVu2nTPoBHNPlKxo30G7UI9HgWvCVinKhit9KgeznF+ZjmnyqVPewyHsqMPVIFiwlfYTlkwvP81iEahcA85fnKYJ3NYAjtsRO9w+IV1DIwZWFwykEEcQRqMDZCEIBCEIBCEIBCEIBCEIBCEIBOL5XscKeSao31Gp0x+ZgT/pVp2kqjl7x9qWGoj3nqVD+RQg/WYFS4HCBw176recK+TGXZ7Q6tvhHmS0sl+JP0j0Sq5uEna2TkY3IIO+xkXlDChGAF7EX1+cgbCEI6weT2qXtYAbzx4QGwc8ZnS64/OQ6m4qe8/SIORavAeIgMZibMRQZDZhY/Wa4VmLuP6P8ogCEI2Ar1+RiGtEwgZBixXYbGPiZrhCnSYyruqH+P6mbVylXGxz4qYwheEbsTUd2LNcnVc9gsNkmc1s+MVgG/uXvTvdqLXNNuOr3T1i3fIC8IHpPMrlDw+UVst6dZRd6TbeGkrbGW/fxE6qULyJ4Ytjmb7q/X+UvqEEIQgEIQgEIQgEIQgEIQgEoTltyhp5SCbqNFF73Jc+RWX3PMOeuN5/KeJe9wa7KPhQ82PJYGcKlkUdQ+s3CIEUDKNimMctUfYB4G3cf5geMeqZjEUtNCvEf0YEHgsEajW3Daf63zoqNMKLAWAmvD0Ai2H8z1mbAYGwRV4gTIgQ+cVLWrdqnu1j1MiadMkgAXJ1ATossUtKi3EWbw2+RmvJGT9AaTD2iPAcO0wp1k7BCkttpPSP9bhHBpg7QD3AwmbwjWcHTO1F/hEaZTyXT5pyqAMBe46jc+V4/wBKZcAgg7xbx1QOKj/JOTOdY3uFG09Z2ARrTw7F9Abb28NvpOuweGFNAo3bTxO8yLqPbNZd1Ru8A/Oazmod1Qd6n6ycDRSvKjnGzVq7mQ95HyjLGZHqUlu4AGwWINz3bJ2YeQWdNb2UHWT4D+cg7rkKwRDVXItcC3Zq1+suCV9yO4XRwrHjoDwW59ZYMAhCEAhCEAhCEAhCEAhNVfFIguzBe0/KROKzoQdBSx4n2V+sCSynjBSo1Kh2U6bufyKW+U8q4Il6gY7SSx7dp8zLd5Qs8qowlWkXRTVXQ0BbS0WPtGxN7aN9fXKkyc4BJ6oEsGihGLVSd8Fc8TKJIRQkeKrcZtGJaA9mRGYxR4RYxPVAdgzIMbriR1xYrrxgb7zF5r50cRFBrwFTIMTeYvAXMiI0pkGBpw+BVHd9pY+AO0d5juagYrSgbLxQM06UyGgbdKc9nG2lURer1NvlJ3SkBjDp4pR1qPO5gX7ybYfRwKn7zE+GqdVIfNGhoYKiPw38dcmJAQhCAQhCARFWsqj2iB2zl8TnY2my6JUBiLgjXY2vrmg5Yp7Tpcddj85YOirZZUdEFvIfWReMypVI1sEHVq/1GQOJzhY6qahes6z4bB5yOxAdgXqNZRtd2CoO9rAQH2MyzTW9rueO7+IyGxGVK1Q2X2b7l2+O2Q2Uc8sJSuE0sQ34fYpfxsLnuHfOWylnniatwGFJD7lK6aut76TeMERuMw9RKjLVDK+8MCG7764kARoTM6RkU88ZkM3GMxVMWMQYDsVWHCLXEtwEZjFdUWuIEB4uM6jNi4wdfhGK11vtixUHEeIlD4YlZsFQcR4xgCIq46oQ/FoWjACZ0jxMB+CeMyHbjGIrNxixiW4CA9FZooYk8IxGM/DFDHDeDAejFdUUMUIzGLWKFZeI9IDwYgRQrDiIz0lMzoiA95yQuTF08YPiP0+keMthtjDIOCq1apFIhX91iSLG+le4B3KYHqHJ1LRo014Io8o5lG0sdnDS6NcuBuLUH/WAY6TP7L9Lp4cVB/klvOk0guiEpxeW3GU/tsCv/lpfqBj3DcvtE9PC1R8Lo/qFgWtCcnmxyl4THVObprVRrX/vFAB1gWBDG51wgc7jG/vX+Nv1GIvqPYfSGN+1f43/AFGIB2zSGOXcrvhsK9SkE0xoAFl0raTAEgHVfXvlX5TyxWxDaVao9Q7tI3A+Fdi9wEsPPD9hq/8Ab/3ElYGTWsZvMGAmbSKwI7qZOZR7bIp+6Wu3eq30e+0xTSpXqIi3d20aaKLXO5VE2tgQlSx9sKfasbKbbQrDd174QyZLHXMaI4+slsdiaLm1PD6OioHTLa9l2awuLkWAt3x1m3mbUxlQqrBFQBqtVvs6aneeJO4b7boEBzXZ4iHNngZYWWOSdaYHN4rSuNL26TILHerC4PZtkJT5PMU/2OjVvsI06d+wuADv37oHLGJnR5RzIyhQtzlF9ZCjRK1Llr2ACkm5sd26ReJyXiKZOnRqLbbpU2HVttAZKYsVTxmA43geJEy1t1/EEekBaV2JAGsnUBbWerVHNanUQXYCwIBswJBOwNYm0b4LE83UDcL7NusEXHWLyRytltHpLSppoqLXNhc2tqFuvXAYrjeImwYwdfhGS7IrVAeril4iLFQcfSRxAmNGCJPSmbyMF+M2B34+f1gPSsUD1nxjLn3G0f13Tsc0uT7F4yzsvMUTr5xwdJh/+dPa3abDtlRzwWo5CoGZm1KoGkWPAAazLCzE5P61AiriNBDY2pgXfXvdwbLt2C/dO5yDmjh8GtqSe0RZqja6jdrbh1CwkrzMCMXJ6jdFHCDhNuPx1OiLubHco1sewTk8p5eercD2U4Dae0wJPKGWUp3Vfbbt9kdplZ56jnKqOwF9FhqAG8cNv850hnPZ0DXT7G9VlQ85MBbKFPvhM8m3/wAhT74SK6TGn+9f43/UYlTDGfa1Pjf9RiVlREZ2C+Bq9iHwqJKulpZ0n/A1vhX/AHElXEya1gi6dTqmsGbqNRR0luOokHx/lIru6eAw2DyfQxQ5z+0YmlWRNhRWb2GYarqRTZrG51zj6lYAG26asRXBACs+iL2ViSBr93cNXpNDMbQjrMz0pG5YrZVBAO92vcnsHqZamRcn0KWBZKg0RVAq1GGkD7Z9jSKgkAAJrOr2te2Uhk/JzujFbarXBOvWLiW8+XjQqqqAkCnh6Q9tKY9qnTUAO2pddtdt8qJXL+Tnr4VTTq1LaIVl07h0IsQQuotwIiMTlYsaJpUWUKHsHW2iygaI1X0VABF+sDt2vlGlRDFv7tgxutwGI0rA6N7lWPvbTvM5+nlN+fRKYDPVcHSJHN6DMzMgIvY3W17G1+BvAkqC4h1bnGa72AOtTpFhZaaqAb7rhiDa+y8bYjJNWviqipiLpTszYcF6YAYFb+yNGppWO/bffJTKGHK4eo9NiarrdWUGpoNY0wKSki2otY6rkkmMc2cnNhU51iwaspU03IaobEFWeoTqIB6Grp69cBrkPNynVru7UAMOjEBausswAAbWBYWuSDpdLWRYKF1eTDAs1jRCXIA0alW1r67HT17RtG49kkcetXFYdKfsgh009Y0SBYMGtq6RYW6u6SlXFaA2AqlwWtY3F9JiNwJBgcTieSrANU5umcQjgAmzq49q9h7S9/GcFnHmzh8OStPE88yEq50FWmCNynSJOwi9tol0Vco07PWIFrrTpuGNzz4BOw7ALkHrlf515GwupUUoNHTIBHwpt16yD4CBXNOjqLHojzPATUWkjj0VbINiKWPWzah8u68jDIpUIm8AYUq8zeJvMwLfzEzVwNGnSr1VarWZUcFlBpppAMAibyL9I36rSwkyxRPv27QROKyT+z0bf9Kl/trHRMrLsBjadr6aWGvpCQGVc7Pdo/xn/iPmZD4jomRxlRmtWZmJYkk7Sdd4gmZMxaAkyBzlT7P83/GT1pCZyDUn5v8AjAccnQ/9wpd8Icn37fS7ZmRU/jftX+N/1Ga1MXjftanxv+ozWGA1nUBtlRF5z/sVb4R+tZV5l1cxhqiFXBZWFjwI7VPpI2tyfZOqdEvT+Fzb/WDIuKnCzJEsutyS0zY0sQTbaHUMDw1qRbdukRi+SnGL0DRqdjlW8HAHnItcUIomTOKzKx1PpYap2qBUHihMhjCt2ExFidZAPXJ3H5dY806v7QppTcX96kNBX17mQJr4gzm9EQ0YRJ47LVVq71C5YsekQLkABRccLATqMz84gnTtqJKbmQnU+iTsBAUW4EzhCJkORvMC6MflSgAugNbjVogWUqF0rt7oIsLnVqtJ3naGIohCQSFuRssSLHSHxbjvEozJ2cdaiCFa6narawY6yZnhVovcX0SFDJpHWFvYaR16ry1I7vG5RxgLNSVyqlV1qAEsdf2Rvq123WubReT8t1nRlepouwNiVcBLWI2j2tfnYg8ePbPjVT0VK82NAqCCpUdHaNoJPXs1xpXzmLG4uLHVrGy97W4azA7rFtoZOTQPOXxWtlIN9DDWFidtv6tOKy/lVmrkG46AsRbULH5mS+T8t89g6lNWPOUqqVlDW1hk5upYDgbHvvObynimet7Q1kDZs1Db6QIzF1bsx6/TVN+TkosbVdIda2+caOdZ74i8iugGQsM3QxBHxLfzEw+aLnoVaTfmKnzkGtUjfFDEtx9YEhVzZxC+5f4SG9I0q4GovSRh3GLpZWqLsZh3yQoZ2V19644EX9bwLMyJ+y0f8ml+hY8JjTJNbSw9JvvU0OrZrUH1jomaZa659kyPIj+r0TGIEDETFWmICDIbOEak7W9BJkyJy+vsp2n0EDbmD+30u2EMxf26l8UzIqcxv2r/ABv+oxrjELU3W1yVYW43B1R3jB/ev8b/AKjNYEqON/sVZCSFUayb6Lo2v8VM2848ybjqxYrzjrYA9NKguQNVnBN7337p1HNiJfCI3SUHtAPrIIeplurTNiyNs1lGXb1qxt4SUyRnI9Rwuy4Yhlcsp0SoIsQCD7Q3RJyPT3Ar8JK+htFYLJISoH0mNgygHR94qTsA+6JROplOoN4Pd8xITFZrYGqSXw4UsSSabuhudZNr6PlJC0UIHM4nk0wbdCrXp/EEqDy0TI+vyXVR9liaD9Th6R9CPOduIoSLVaYjk+ygn7gVBxpuj+V7+Ub0Mx8c+zC1R8dqY8XIlqg8Jvp4xxsY+vrBVRYzk/ygms4Z2HFCtTyQk+UgsVgqlM2qI6H8asnqJf6ZVcbQD3W9Jv8A/VlIs6XHDUw8DEK85CbnqeyALcdgvfXv2mXzishZOrfaYelc7+bCH+JLHzkRiuSvJ9TXTapTP4KgYeDgnzhappKhU3BIPEGxjqlimc+0b2udg2nbsli4vkYP7vEA9VRCvmpPpITE8l+PpXKIlT4Ki37g+iZBxLbZgyTx2bOLo/aYesvWUYr/ABAEecjCIViEeYfDU2GuroN1oSv8QN/KPKebFV/smpVepHF/A2hERMiSGIzcxSdKhVHWFLDxW8YMhBsRY8DqPgYVcWbg/wAHh/8AJp/pEfmMM2z/AIPD/wCVT/SJIETTDXU2GMTH7bIygIMSYsiYMDW0isuD2V+I+klTIvLg9hfi+RgZzI/bqXxfSZhmUP8AHUviEJFWPlHMZmdmp1QNIk6LLca9e0a5EV80cWnuo/wtY+Bliwiiqq2Eqp06VRe1SR4reakxC3tcdh1HwMtoiNcTkqjU6dNG7VEUVsIsTsa+ZGFPRVkP4GI8tkYV8xmH2dfudQfMWMVEADM3j+tmxi19xHH4WsfA/WMatConTpVV/LpDxW8oAYqN1xSH3hfgdR8DN4MBV5m8SJmBmZBmIXgKvAmYMwxgZ/thW3t6PD2tH+to8Y4pZUqbjpDuYeInO5Xr1RrpAE3CHbe2vSItv0iB1WvumpsSyqmkqByPa16hYa7MBrNyPOB11PLbDaB3EqfnNeKqYat9rQR/iRH8zrnMplV94a3UwceD2m+hlPSNt9r2KFT4rYQHOKzIyXV/dCmeKM9Pyvo+UiMVyP4dtdLEVF+IJVHiNEyXXE9R7iD5ED1mf7Tr+qkea6UiuaOYOU6H2GMuPu6dWn/pN1jeviMs09VWilcD71OjW/RZp2aZRO5uq2kD5E38psbHn3rfmGj9IEdkmqWoUyyCmSoJpqpRUP3Qp1qOqOrzLveYlQl9kYx80YwMERBmwma7wEtG1bJr4gpTpi7M4t4HbHDGS2ZlFnxilQSqXLNuGogC/HXA6fNXMilhAGb26v3tw+GE6eEyohCEAhCEAhCEAhCEBtiMmUanTpo3aokXWzLwx6KtTP4GK+WyTsIHKVsyGH2dc9jqG8xYxhWzaxa+7TqD8LFT4N9Z3UJaK4q0qqdOjVXr0dIeK3mlMWh1aQvwOo+B1yzY3xGTqT9OmjdoBijgLxJM62vmbhW2KUP4GK+Q1RhWzIb93XbsdQ3mLGEcVjkKNewIJ22sb9bCx77xsMb29xv+oGdZis08WNgpuOolT4GQuLyLVXp0HHXo6XmsojeeQ7QvepU/xKT6TdRZQbi2vV07/rtNL4VL71PaR5NENgTubxHzBgSIxAXWQR2ggeOzzmyliULljrUk6k123KNV7AapDrRqKdX+k2+kGxDe+L/EoPmRAmqDIb84dAaLG1rm4Fwto3XYtvZJIvokrbe2zgoY90YJjxw8GYeRJHlNjY0EHpXsQL6NhpaibgD3dIbPegO8m4wuGJ+/UPYC5IHdH15DZGOpvib1kwogBjKPiIyIgJM1kxTNaSeb2bL4s6TXSgNp2M/UvBeuA1yJkKpi3st1pg+3U+ScT1yzMmZLp4emEpqAB4nrJm3CYRKaBEUKoFgBN0yohCEAhCEAhCEAhCEAhCEAhCEAhCEAhCEAhCEAhCEDRXwFN+mit2gGRWIzMwj7KegeKEr6SchA5DEcnq/u6rDqYBh47ZGYjMfEr0dB+wlT5ywoS0VNisgV06dBu3RDeY1yObCrsN1PXceTS6ppr4Km/SRW7QDFFT4LDBBq13JJPbHqmdviMz8K37vRPFCV9JH1sxR+7rOOpgHH1io5mMazgXJNhOkr5pYpdnNuO0ofO4m/N/Mwl+dxNjon2KYN1H4mO8wI/NvNJq5FWsCtLaqHUX4FuA6pYNOmFAAFgNgEyBMyKIQhAIQhA//Z"/>
          <p:cNvSpPr>
            <a:spLocks noChangeAspect="1" noChangeArrowheads="1"/>
          </p:cNvSpPr>
          <p:nvPr/>
        </p:nvSpPr>
        <p:spPr bwMode="auto">
          <a:xfrm>
            <a:off x="325438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pic>
        <p:nvPicPr>
          <p:cNvPr id="47110" name="Picture 6" descr="http://fictionbook.ru/static/bookimages/00/21/37/00213781.bin.dir/h/i_0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321397"/>
            <a:ext cx="3225552" cy="2335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37633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ru-RU" alt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Проекционный сканер</a:t>
            </a:r>
          </a:p>
        </p:txBody>
      </p:sp>
      <p:sp>
        <p:nvSpPr>
          <p:cNvPr id="48131" name="Объект 2"/>
          <p:cNvSpPr>
            <a:spLocks noGrp="1"/>
          </p:cNvSpPr>
          <p:nvPr>
            <p:ph idx="1"/>
          </p:nvPr>
        </p:nvSpPr>
        <p:spPr>
          <a:xfrm>
            <a:off x="381000" y="1219200"/>
            <a:ext cx="7620000" cy="4800600"/>
          </a:xfrm>
        </p:spPr>
        <p:txBody>
          <a:bodyPr/>
          <a:lstStyle/>
          <a:p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Проекционные сканеры напоминают фотоувеличитель и работают почти так же, как фотографическая камера. </a:t>
            </a:r>
          </a:p>
          <a:p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Оригинал располагается на подставке под сканирующей головкой изображением вверх. Сканирующая головка (камера) закрепляется на вертикальном штативе на некоторой высоте. В зависимости от конструктивных особенностей сканера камера может перемещаться по стойке или по вертикальным направляющим. </a:t>
            </a:r>
          </a:p>
          <a:p>
            <a:endParaRPr lang="ru-RU" altLang="ru-RU" sz="2000" dirty="0"/>
          </a:p>
        </p:txBody>
      </p:sp>
      <p:pic>
        <p:nvPicPr>
          <p:cNvPr id="48132" name="Picture 2" descr="http://t0.gstatic.com/images?q=tbn:ANd9GcRLXmLT4FoFMn3-pNlZDno7hT_7EzsjHzikoZpUpXrWUuhmBHG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4108343"/>
            <a:ext cx="3768696" cy="234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3" name="Picture 4" descr="http://t3.gstatic.com/images?q=tbn:ANd9GcTbZXtS0XNT3t7ZPN6gpQWBObfQrlIcbt4bnRdFQDfZxCxMpIx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885393"/>
            <a:ext cx="1781175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41221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Объект 2"/>
          <p:cNvSpPr>
            <a:spLocks noGrp="1"/>
          </p:cNvSpPr>
          <p:nvPr>
            <p:ph idx="1"/>
          </p:nvPr>
        </p:nvSpPr>
        <p:spPr>
          <a:xfrm>
            <a:off x="609600" y="2514600"/>
            <a:ext cx="7315200" cy="4267200"/>
          </a:xfrm>
        </p:spPr>
        <p:txBody>
          <a:bodyPr>
            <a:noAutofit/>
          </a:bodyPr>
          <a:lstStyle/>
          <a:p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Мультимедиа-проекторы (видеопроекторы) предназначены для воспроизведения на большом экране информации, получаемой от различных устройств: компьютеров, DVD-проигрывателей, видеокамер.</a:t>
            </a:r>
          </a:p>
          <a:p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офисах, конференц-залах и учебных заведениях видеопроектор незаменим для показа презентаций, изображений и видео для большой аудитории, в барах и ресторанах – для трансляции матчей и видеороликов. </a:t>
            </a:r>
          </a:p>
          <a:p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Проекторы являются отличным решением для домашнего кинотеатра, ведь купить видеопроектор будет дешевле, чем большую плазменную панель, а изображение будет отличного качества и даже большего размера.</a:t>
            </a:r>
          </a:p>
        </p:txBody>
      </p:sp>
      <p:pic>
        <p:nvPicPr>
          <p:cNvPr id="50179" name="Picture 2" descr="http://t0.gstatic.com/images?q=tbn:ANd9GcROh8kt8knB7-UBVPKk9mVi8xb1GhrdSuIMxDnrZUn3LGnJfXDpC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70" b="13670"/>
          <a:stretch>
            <a:fillRect/>
          </a:stretch>
        </p:blipFill>
        <p:spPr bwMode="auto">
          <a:xfrm>
            <a:off x="6353010" y="361949"/>
            <a:ext cx="2143125" cy="156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9" descr="http://hifi-group.ru/images/homethea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352" y="782637"/>
            <a:ext cx="2914650" cy="178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24" y="883691"/>
            <a:ext cx="2882900" cy="159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18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3" y="-152400"/>
            <a:ext cx="6570827" cy="1296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59814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>
          <a:xfrm>
            <a:off x="387839" y="533400"/>
            <a:ext cx="8001000" cy="457200"/>
          </a:xfrm>
        </p:spPr>
        <p:txBody>
          <a:bodyPr>
            <a:normAutofit fontScale="90000"/>
          </a:bodyPr>
          <a:lstStyle/>
          <a:p>
            <a:pPr algn="ctr" eaLnBrk="1" hangingPunct="1">
              <a:defRPr/>
            </a:pPr>
            <a:r>
              <a:rPr lang="be-BY" sz="4000" b="1" dirty="0">
                <a:solidFill>
                  <a:srgbClr val="99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Устройства беспроводной передачи данных</a:t>
            </a:r>
            <a:endParaRPr lang="ru-RU" sz="4000" b="1" dirty="0">
              <a:solidFill>
                <a:srgbClr val="99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13667" name="Rectangle 3"/>
          <p:cNvSpPr>
            <a:spLocks noGrp="1" noChangeArrowheads="1"/>
          </p:cNvSpPr>
          <p:nvPr>
            <p:ph idx="1"/>
          </p:nvPr>
        </p:nvSpPr>
        <p:spPr>
          <a:xfrm>
            <a:off x="419100" y="2038350"/>
            <a:ext cx="8001000" cy="2895600"/>
          </a:xfrm>
        </p:spPr>
        <p:txBody>
          <a:bodyPr/>
          <a:lstStyle/>
          <a:p>
            <a:pPr eaLnBrk="1" hangingPunct="1">
              <a:defRPr/>
            </a:pPr>
            <a:r>
              <a:rPr lang="ru-RU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мобильные телефоны</a:t>
            </a:r>
            <a:endParaRPr lang="be-BY" sz="28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be-BY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пластиковые карточки</a:t>
            </a:r>
          </a:p>
          <a:p>
            <a:pPr eaLnBrk="1" hangingPunct="1">
              <a:defRPr/>
            </a:pPr>
            <a:r>
              <a:rPr lang="be-BY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пейджеры</a:t>
            </a:r>
          </a:p>
          <a:p>
            <a:pPr eaLnBrk="1" hangingPunct="1">
              <a:defRPr/>
            </a:pPr>
            <a:r>
              <a:rPr lang="be-BY" sz="28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…..</a:t>
            </a:r>
          </a:p>
          <a:p>
            <a:pPr eaLnBrk="1" hangingPunct="1">
              <a:defRPr/>
            </a:pPr>
            <a:endParaRPr lang="ru-RU" b="1" dirty="0">
              <a:solidFill>
                <a:srgbClr val="6600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5222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4" t="41026" r="61539" b="38461"/>
          <a:stretch>
            <a:fillRect/>
          </a:stretch>
        </p:blipFill>
        <p:spPr bwMode="auto">
          <a:xfrm rot="224032">
            <a:off x="3651740" y="4223320"/>
            <a:ext cx="1473200" cy="220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0" name="Picture 5" descr="http://t0.gstatic.com/images?q=tbn:ANd9GcQwFJEsF1ZHW4dm7FjiHHqPDWzs2dk5m82A5LuC8lcw5rfle_ilN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403503"/>
            <a:ext cx="246697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1" name="Picture 7" descr="http://t0.gstatic.com/images?q=tbn:ANd9GcSRJo9FwrMAdUhF_rtf-zt0hxxxQ6fBGd0bjMSCdquky-89tI8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556696"/>
            <a:ext cx="2266950" cy="15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404" y="1905000"/>
            <a:ext cx="2638425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0996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Заголовок 1"/>
          <p:cNvSpPr>
            <a:spLocks noGrp="1"/>
          </p:cNvSpPr>
          <p:nvPr>
            <p:ph type="title"/>
          </p:nvPr>
        </p:nvSpPr>
        <p:spPr>
          <a:xfrm>
            <a:off x="457200" y="428604"/>
            <a:ext cx="8229600" cy="1143000"/>
          </a:xfrm>
        </p:spPr>
        <p:txBody>
          <a:bodyPr/>
          <a:lstStyle/>
          <a:p>
            <a:r>
              <a:rPr lang="ru-RU" dirty="0">
                <a:solidFill>
                  <a:srgbClr val="7B9899"/>
                </a:solidFill>
              </a:rPr>
              <a:t>Калькулятор Лейбница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85720" y="4500570"/>
            <a:ext cx="8501122" cy="2000264"/>
          </a:xfrm>
        </p:spPr>
        <p:txBody>
          <a:bodyPr>
            <a:noAutofit/>
          </a:bodyPr>
          <a:lstStyle/>
          <a:p>
            <a:pPr marL="0" indent="269875" fontAlgn="auto">
              <a:spcAft>
                <a:spcPts val="0"/>
              </a:spcAft>
              <a:buNone/>
              <a:defRPr/>
            </a:pPr>
            <a:r>
              <a:rPr lang="ru-RU" sz="2200" b="1" dirty="0"/>
              <a:t>В 1673</a:t>
            </a:r>
            <a:r>
              <a:rPr lang="ru-RU" sz="2200" dirty="0"/>
              <a:t> году Лейбниц изготовил механический калькулятор.</a:t>
            </a:r>
          </a:p>
          <a:p>
            <a:pPr marL="0" indent="269875" algn="just" fontAlgn="auto">
              <a:spcAft>
                <a:spcPts val="0"/>
              </a:spcAft>
              <a:buNone/>
              <a:defRPr/>
            </a:pPr>
            <a:r>
              <a:rPr lang="ru-RU" sz="2200" dirty="0"/>
              <a:t>В машине Лейбница использовался </a:t>
            </a:r>
            <a:r>
              <a:rPr lang="ru-RU" sz="2200" b="1" dirty="0"/>
              <a:t>принцип связанных колец </a:t>
            </a:r>
            <a:r>
              <a:rPr lang="ru-RU" sz="2200" dirty="0"/>
              <a:t>суммирующей машины Паскаля, но Лейбниц ввел в нее подвижный элемент,  позволивший ускорить повторение операции сложения, необходимое при перемножении чисел. </a:t>
            </a:r>
          </a:p>
        </p:txBody>
      </p:sp>
      <p:pic>
        <p:nvPicPr>
          <p:cNvPr id="2458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86116" y="1643050"/>
            <a:ext cx="5230933" cy="221457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24581" name="Rectangle 3"/>
          <p:cNvSpPr>
            <a:spLocks noChangeArrowheads="1"/>
          </p:cNvSpPr>
          <p:nvPr/>
        </p:nvSpPr>
        <p:spPr bwMode="auto">
          <a:xfrm>
            <a:off x="357158" y="3643314"/>
            <a:ext cx="242889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/>
            <a:r>
              <a:rPr lang="ru-RU" dirty="0"/>
              <a:t>Готфрид  Вильгельм</a:t>
            </a:r>
          </a:p>
          <a:p>
            <a:pPr algn="ctr"/>
            <a:r>
              <a:rPr lang="ru-RU" dirty="0"/>
              <a:t>фон Лейбниц </a:t>
            </a:r>
          </a:p>
        </p:txBody>
      </p:sp>
      <p:pic>
        <p:nvPicPr>
          <p:cNvPr id="24582" name="Рисунок 3" descr="лейбниц.bmp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88" y="1571625"/>
            <a:ext cx="2500300" cy="199068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8" name="Заголовок 3"/>
          <p:cNvSpPr txBox="1">
            <a:spLocks/>
          </p:cNvSpPr>
          <p:nvPr/>
        </p:nvSpPr>
        <p:spPr>
          <a:xfrm>
            <a:off x="0" y="0"/>
            <a:ext cx="9144000" cy="7143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lnSpcReduction="10000"/>
          </a:bodyPr>
          <a:lstStyle/>
          <a:p>
            <a:pPr marL="274320" indent="-274320" algn="ctr" fontAlgn="auto">
              <a:spcAft>
                <a:spcPts val="0"/>
              </a:spcAft>
              <a:buFont typeface="Wingdings 2"/>
              <a:buNone/>
              <a:defRPr/>
            </a:pPr>
            <a:r>
              <a:rPr lang="ru-RU" sz="4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</a:rPr>
              <a:t>Механический  этап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Заголовок 1"/>
          <p:cNvSpPr>
            <a:spLocks noGrp="1"/>
          </p:cNvSpPr>
          <p:nvPr>
            <p:ph type="title"/>
          </p:nvPr>
        </p:nvSpPr>
        <p:spPr>
          <a:xfrm>
            <a:off x="457200" y="428612"/>
            <a:ext cx="8229600" cy="1143000"/>
          </a:xfrm>
        </p:spPr>
        <p:txBody>
          <a:bodyPr/>
          <a:lstStyle/>
          <a:p>
            <a:r>
              <a:rPr lang="ru-RU" dirty="0">
                <a:solidFill>
                  <a:srgbClr val="7B9899"/>
                </a:solidFill>
              </a:rPr>
              <a:t>Арифмометры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85720" y="1357298"/>
            <a:ext cx="8501122" cy="1357322"/>
          </a:xfrm>
        </p:spPr>
        <p:txBody>
          <a:bodyPr>
            <a:noAutofit/>
          </a:bodyPr>
          <a:lstStyle/>
          <a:p>
            <a:pPr marL="0" indent="0" algn="just" fontAlgn="auto">
              <a:lnSpc>
                <a:spcPct val="80000"/>
              </a:lnSpc>
              <a:spcAft>
                <a:spcPts val="0"/>
              </a:spcAft>
              <a:buNone/>
              <a:defRPr/>
            </a:pPr>
            <a:r>
              <a:rPr lang="ru-RU" sz="2800" b="1" dirty="0"/>
              <a:t>Арифмометр</a:t>
            </a:r>
            <a:r>
              <a:rPr lang="ru-RU" sz="2800" dirty="0"/>
              <a:t> (от греч.  — число) — настольная вычислительная машина ручным приводом для выполнения арифметических действий сложения, вычитания, умножения и деления. </a:t>
            </a:r>
          </a:p>
        </p:txBody>
      </p:sp>
      <p:sp>
        <p:nvSpPr>
          <p:cNvPr id="4" name="Заголовок 3"/>
          <p:cNvSpPr txBox="1">
            <a:spLocks/>
          </p:cNvSpPr>
          <p:nvPr/>
        </p:nvSpPr>
        <p:spPr>
          <a:xfrm>
            <a:off x="0" y="0"/>
            <a:ext cx="9144000" cy="7143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lnSpcReduction="10000"/>
          </a:bodyPr>
          <a:lstStyle/>
          <a:p>
            <a:pPr marL="274320" indent="-274320" algn="ctr" fontAlgn="auto">
              <a:spcAft>
                <a:spcPts val="0"/>
              </a:spcAft>
              <a:buFont typeface="Wingdings 2"/>
              <a:buNone/>
              <a:defRPr/>
            </a:pPr>
            <a:r>
              <a:rPr lang="ru-RU" sz="4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</a:rPr>
              <a:t>Механический  этап</a:t>
            </a: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3" y="2928934"/>
            <a:ext cx="3714776" cy="205106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0" y="5072074"/>
            <a:ext cx="28575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000" dirty="0">
                <a:latin typeface="Georgia" pitchFamily="18" charset="0"/>
              </a:rPr>
              <a:t>Первый арифмометр</a:t>
            </a:r>
          </a:p>
        </p:txBody>
      </p:sp>
      <p:pic>
        <p:nvPicPr>
          <p:cNvPr id="7" name="Рисунок 4" descr="арифмометр.bm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8992" y="4572008"/>
            <a:ext cx="2286018" cy="208982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571472" y="6143644"/>
            <a:ext cx="28575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000" dirty="0">
                <a:latin typeface="Georgia" pitchFamily="18" charset="0"/>
              </a:rPr>
              <a:t>Арифмометр </a:t>
            </a:r>
            <a:r>
              <a:rPr lang="en-US" sz="2000" dirty="0" err="1">
                <a:latin typeface="Georgia" pitchFamily="18" charset="0"/>
              </a:rPr>
              <a:t>Resulta</a:t>
            </a:r>
            <a:endParaRPr lang="ru-RU" sz="2000" dirty="0">
              <a:latin typeface="Georgia" pitchFamily="18" charset="0"/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72132" y="3000372"/>
            <a:ext cx="2742724" cy="2552701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0" name="TextBox 8"/>
          <p:cNvSpPr txBox="1">
            <a:spLocks noChangeArrowheads="1"/>
          </p:cNvSpPr>
          <p:nvPr/>
        </p:nvSpPr>
        <p:spPr bwMode="auto">
          <a:xfrm>
            <a:off x="5786446" y="5643578"/>
            <a:ext cx="314327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000" dirty="0">
                <a:latin typeface="Georgia" pitchFamily="18" charset="0"/>
              </a:rPr>
              <a:t>Арифмометр «Феликс» (русская конструкция)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1477</TotalTime>
  <Words>2293</Words>
  <Application>Microsoft Office PowerPoint</Application>
  <PresentationFormat>Экран (4:3)</PresentationFormat>
  <Paragraphs>266</Paragraphs>
  <Slides>73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73</vt:i4>
      </vt:variant>
    </vt:vector>
  </HeadingPairs>
  <TitlesOfParts>
    <vt:vector size="82" baseType="lpstr">
      <vt:lpstr>Arial</vt:lpstr>
      <vt:lpstr>Calibri</vt:lpstr>
      <vt:lpstr>Georgia</vt:lpstr>
      <vt:lpstr>Impact</vt:lpstr>
      <vt:lpstr>Times New Roman</vt:lpstr>
      <vt:lpstr>Verdana</vt:lpstr>
      <vt:lpstr>Wingdings</vt:lpstr>
      <vt:lpstr>Wingdings 2</vt:lpstr>
      <vt:lpstr>Тема Office</vt:lpstr>
      <vt:lpstr>Цифровые устройства и микропроцессоры</vt:lpstr>
      <vt:lpstr>Этапы развития вычислительной техники</vt:lpstr>
      <vt:lpstr>Презентация PowerPoint</vt:lpstr>
      <vt:lpstr>Счетное устройство Непера</vt:lpstr>
      <vt:lpstr>Логарифмическая линейка</vt:lpstr>
      <vt:lpstr>Механические счетные устройства</vt:lpstr>
      <vt:lpstr>Суммирующая машина Паскаля</vt:lpstr>
      <vt:lpstr>Калькулятор Лейбница</vt:lpstr>
      <vt:lpstr>Арифмометры</vt:lpstr>
      <vt:lpstr>Разностная и аналитическая машины Бэббиджа </vt:lpstr>
      <vt:lpstr>Табулятор Холлерита</vt:lpstr>
      <vt:lpstr>Заключительный период (40-е годы 20 в.)</vt:lpstr>
      <vt:lpstr>Презентация PowerPoint</vt:lpstr>
      <vt:lpstr>Презентация PowerPoint</vt:lpstr>
      <vt:lpstr>Презентация PowerPoint</vt:lpstr>
      <vt:lpstr>Классификация вычислительных устройств</vt:lpstr>
      <vt:lpstr>Классификация ЭВМ  </vt:lpstr>
      <vt:lpstr>Презентация PowerPoint</vt:lpstr>
      <vt:lpstr>Первое поколение ЭВМ </vt:lpstr>
      <vt:lpstr>Второе поколение ЭВМ  (1953 — 1959 гг.)</vt:lpstr>
      <vt:lpstr>Второе поколение ЭВМ</vt:lpstr>
      <vt:lpstr>Третье поколение ЭВМ  (1959 — 1970 гг.)</vt:lpstr>
      <vt:lpstr>Третье поколение ЭВМ </vt:lpstr>
      <vt:lpstr>Четвертое поколение ЭВМ (1970 — 1974 гг.)</vt:lpstr>
      <vt:lpstr>Единая система ЭВМ</vt:lpstr>
      <vt:lpstr>Презентация PowerPoint</vt:lpstr>
      <vt:lpstr>Портативные персональные компьютеры </vt:lpstr>
      <vt:lpstr>IBM PC</vt:lpstr>
      <vt:lpstr>Шестое и последующие поколения</vt:lpstr>
      <vt:lpstr>Классификация ЭВМ  </vt:lpstr>
      <vt:lpstr>Классификация ЭВМ  </vt:lpstr>
      <vt:lpstr>Структурная схема ЭВМ</vt:lpstr>
      <vt:lpstr>Цифровые устройства обработки информации</vt:lpstr>
      <vt:lpstr>Цифровое устройство </vt:lpstr>
      <vt:lpstr>Современные цифровые устройства:</vt:lpstr>
      <vt:lpstr>Фотоаппараты </vt:lpstr>
      <vt:lpstr>Конструкция цифрового фотоаппарата</vt:lpstr>
      <vt:lpstr> Достоинства цифровых  фотоаппаратов</vt:lpstr>
      <vt:lpstr>Способы хранения информации в фотоаппарате</vt:lpstr>
      <vt:lpstr>Интерфейс с компьютером </vt:lpstr>
      <vt:lpstr>Сферы применения фотоаппаратов </vt:lpstr>
      <vt:lpstr>Видеокамеры </vt:lpstr>
      <vt:lpstr>Видеокамеры – устройства для создания подвижных изображений и дальнейшей обработки их с помощью компьютерных программ</vt:lpstr>
      <vt:lpstr>Веб-камеры </vt:lpstr>
      <vt:lpstr> </vt:lpstr>
      <vt:lpstr>Применение веб-камер</vt:lpstr>
      <vt:lpstr>Применение веб-камер</vt:lpstr>
      <vt:lpstr>Применение веб-камер</vt:lpstr>
      <vt:lpstr>Пример применения веб-камеры</vt:lpstr>
      <vt:lpstr>Пример применения веб-камеры</vt:lpstr>
      <vt:lpstr>Пример применения веб-камеры</vt:lpstr>
      <vt:lpstr>Системы видеонаблюдения </vt:lpstr>
      <vt:lpstr>Использование систем видеонаблюдения  в милиции</vt:lpstr>
      <vt:lpstr>Наблюдение за порядком на дорогах</vt:lpstr>
      <vt:lpstr>Система видеонаблюдения в зоопарке</vt:lpstr>
      <vt:lpstr>Презентация PowerPoint</vt:lpstr>
      <vt:lpstr>Система видеонаблюдения в сельском хозяйстве</vt:lpstr>
      <vt:lpstr>Документ-камеры </vt:lpstr>
      <vt:lpstr>Применение документ-камер в учебном процессе</vt:lpstr>
      <vt:lpstr>Сенсорный экран  – устройство ввода-вывода информации, представляющий собой экран, реагирующий на прикосновение к нему</vt:lpstr>
      <vt:lpstr>Презентация PowerPoint</vt:lpstr>
      <vt:lpstr>Презентация PowerPoint</vt:lpstr>
      <vt:lpstr>Презентация PowerPoint</vt:lpstr>
      <vt:lpstr>Электронная книга </vt:lpstr>
      <vt:lpstr>Сканеры </vt:lpstr>
      <vt:lpstr>Принцип действия сканера </vt:lpstr>
      <vt:lpstr>Виды сканеров</vt:lpstr>
      <vt:lpstr>Ручной сканер </vt:lpstr>
      <vt:lpstr>Планшетный сканер </vt:lpstr>
      <vt:lpstr>Барабанный сканер</vt:lpstr>
      <vt:lpstr>Проекционный сканер</vt:lpstr>
      <vt:lpstr>Презентация PowerPoint</vt:lpstr>
      <vt:lpstr>Устройства беспроводной передачи данных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История развития вычислительной техники</dc:title>
  <dc:creator>VVP</dc:creator>
  <cp:lastModifiedBy>Spaceship24</cp:lastModifiedBy>
  <cp:revision>132</cp:revision>
  <dcterms:created xsi:type="dcterms:W3CDTF">2008-04-13T13:12:51Z</dcterms:created>
  <dcterms:modified xsi:type="dcterms:W3CDTF">2022-03-23T05:51:52Z</dcterms:modified>
</cp:coreProperties>
</file>